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4"/>
  </p:notesMasterIdLst>
  <p:sldIdLst>
    <p:sldId id="256" r:id="rId2"/>
    <p:sldId id="257" r:id="rId3"/>
    <p:sldId id="270" r:id="rId4"/>
    <p:sldId id="259" r:id="rId5"/>
    <p:sldId id="260" r:id="rId6"/>
    <p:sldId id="269" r:id="rId7"/>
    <p:sldId id="265" r:id="rId8"/>
    <p:sldId id="261" r:id="rId9"/>
    <p:sldId id="268" r:id="rId10"/>
    <p:sldId id="262" r:id="rId11"/>
    <p:sldId id="271" r:id="rId12"/>
    <p:sldId id="263" r:id="rId13"/>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D2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138" autoAdjust="0"/>
  </p:normalViewPr>
  <p:slideViewPr>
    <p:cSldViewPr>
      <p:cViewPr varScale="1">
        <p:scale>
          <a:sx n="86" d="100"/>
          <a:sy n="86" d="100"/>
        </p:scale>
        <p:origin x="-600"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04" d="100"/>
          <a:sy n="104" d="100"/>
        </p:scale>
        <p:origin x="-2472" y="-9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1804"/>
          </a:xfrm>
          <a:prstGeom prst="rect">
            <a:avLst/>
          </a:prstGeom>
        </p:spPr>
        <p:txBody>
          <a:bodyPr vert="horz" lIns="92487" tIns="46244" rIns="92487" bIns="46244" rtlCol="0"/>
          <a:lstStyle>
            <a:lvl1pPr algn="l">
              <a:defRPr sz="1200"/>
            </a:lvl1pPr>
          </a:lstStyle>
          <a:p>
            <a:endParaRPr lang="en-US" dirty="0"/>
          </a:p>
        </p:txBody>
      </p:sp>
      <p:sp>
        <p:nvSpPr>
          <p:cNvPr id="3" name="Date Placeholder 2"/>
          <p:cNvSpPr>
            <a:spLocks noGrp="1"/>
          </p:cNvSpPr>
          <p:nvPr>
            <p:ph type="dt" idx="1"/>
          </p:nvPr>
        </p:nvSpPr>
        <p:spPr>
          <a:xfrm>
            <a:off x="3936769" y="0"/>
            <a:ext cx="3011699" cy="461804"/>
          </a:xfrm>
          <a:prstGeom prst="rect">
            <a:avLst/>
          </a:prstGeom>
        </p:spPr>
        <p:txBody>
          <a:bodyPr vert="horz" lIns="92487" tIns="46244" rIns="92487" bIns="46244" rtlCol="0"/>
          <a:lstStyle>
            <a:lvl1pPr algn="r">
              <a:defRPr sz="1200"/>
            </a:lvl1pPr>
          </a:lstStyle>
          <a:p>
            <a:fld id="{833EFD6E-5330-4142-A8DB-ECB2DD774327}" type="datetimeFigureOut">
              <a:rPr lang="en-US" smtClean="0"/>
              <a:t>8/31/2017</a:t>
            </a:fld>
            <a:endParaRPr lang="en-US"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7" tIns="46244" rIns="92487" bIns="46244"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7" tIns="46244" rIns="92487" bIns="462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72668"/>
            <a:ext cx="3011699" cy="461804"/>
          </a:xfrm>
          <a:prstGeom prst="rect">
            <a:avLst/>
          </a:prstGeom>
        </p:spPr>
        <p:txBody>
          <a:bodyPr vert="horz" lIns="92487" tIns="46244" rIns="92487" bIns="462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9" y="8772668"/>
            <a:ext cx="3011699" cy="461804"/>
          </a:xfrm>
          <a:prstGeom prst="rect">
            <a:avLst/>
          </a:prstGeom>
        </p:spPr>
        <p:txBody>
          <a:bodyPr vert="horz" lIns="92487" tIns="46244" rIns="92487" bIns="46244" rtlCol="0" anchor="b"/>
          <a:lstStyle>
            <a:lvl1pPr algn="r">
              <a:defRPr sz="1200"/>
            </a:lvl1pPr>
          </a:lstStyle>
          <a:p>
            <a:fld id="{0642F20D-7AD4-4037-A859-39B54BD18A48}" type="slidenum">
              <a:rPr lang="en-US" smtClean="0"/>
              <a:t>‹#›</a:t>
            </a:fld>
            <a:endParaRPr lang="en-US" dirty="0"/>
          </a:p>
        </p:txBody>
      </p:sp>
    </p:spTree>
    <p:extLst>
      <p:ext uri="{BB962C8B-B14F-4D97-AF65-F5344CB8AC3E}">
        <p14:creationId xmlns:p14="http://schemas.microsoft.com/office/powerpoint/2010/main" val="3320800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2150"/>
            <a:ext cx="4616450"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42F20D-7AD4-4037-A859-39B54BD18A48}" type="slidenum">
              <a:rPr lang="en-US" smtClean="0"/>
              <a:t>1</a:t>
            </a:fld>
            <a:endParaRPr lang="en-US" dirty="0"/>
          </a:p>
        </p:txBody>
      </p:sp>
    </p:spTree>
    <p:extLst>
      <p:ext uri="{BB962C8B-B14F-4D97-AF65-F5344CB8AC3E}">
        <p14:creationId xmlns:p14="http://schemas.microsoft.com/office/powerpoint/2010/main" val="3927686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2150"/>
            <a:ext cx="4616450" cy="3463925"/>
          </a:xfrm>
        </p:spPr>
      </p:sp>
      <p:sp>
        <p:nvSpPr>
          <p:cNvPr id="3" name="Notes Placeholder 2"/>
          <p:cNvSpPr>
            <a:spLocks noGrp="1"/>
          </p:cNvSpPr>
          <p:nvPr>
            <p:ph type="body" idx="1"/>
          </p:nvPr>
        </p:nvSpPr>
        <p:spPr/>
        <p:txBody>
          <a:bodyPr/>
          <a:lstStyle/>
          <a:p>
            <a:r>
              <a:rPr lang="en-US" sz="1300" dirty="0"/>
              <a:t>This is not meant as a exhaustive list of all stakeholders. And, the </a:t>
            </a:r>
            <a:r>
              <a:rPr lang="en-US" sz="1300" dirty="0" smtClean="0"/>
              <a:t>stakeholders’ </a:t>
            </a:r>
            <a:r>
              <a:rPr lang="en-US" sz="1300" dirty="0"/>
              <a:t>level of engagement will vary. The purpose of this slide is to give you an idea of the different groups of stakeholders.</a:t>
            </a:r>
          </a:p>
          <a:p>
            <a:endParaRPr lang="en-US" sz="1300" dirty="0"/>
          </a:p>
          <a:p>
            <a:r>
              <a:rPr lang="en-US" sz="1300" dirty="0"/>
              <a:t>Public Works will meet regularly with the Ferry Committee; the public is welcome, and more information is provided on the next slide.</a:t>
            </a:r>
          </a:p>
          <a:p>
            <a:r>
              <a:rPr lang="en-US" sz="1300" dirty="0"/>
              <a:t>A project advisory committee could be made up of members of the Ferry Committee, the Guemes Island Planning Advisory Committee, the Guemes Island Fire Department, etc.</a:t>
            </a:r>
          </a:p>
          <a:p>
            <a:endParaRPr lang="en-US" sz="1300" dirty="0"/>
          </a:p>
          <a:p>
            <a:r>
              <a:rPr lang="en-US" sz="1300" dirty="0"/>
              <a:t>Public meetings or work sessions would be an opportunity to provide input. A work session with the Board of Commissioners will be scheduled when concept design is nearing completion.  </a:t>
            </a:r>
          </a:p>
          <a:p>
            <a:endParaRPr lang="en-US" sz="1300" dirty="0"/>
          </a:p>
          <a:p>
            <a:r>
              <a:rPr lang="en-US" sz="1300" dirty="0"/>
              <a:t>The project delivery team is Skagit County’s project delivery team comprised of internal staff members who have roles in the project.</a:t>
            </a:r>
          </a:p>
        </p:txBody>
      </p:sp>
      <p:sp>
        <p:nvSpPr>
          <p:cNvPr id="4" name="Slide Number Placeholder 3"/>
          <p:cNvSpPr>
            <a:spLocks noGrp="1"/>
          </p:cNvSpPr>
          <p:nvPr>
            <p:ph type="sldNum" sz="quarter" idx="10"/>
          </p:nvPr>
        </p:nvSpPr>
        <p:spPr/>
        <p:txBody>
          <a:bodyPr/>
          <a:lstStyle/>
          <a:p>
            <a:fld id="{0642F20D-7AD4-4037-A859-39B54BD18A48}" type="slidenum">
              <a:rPr lang="en-US" smtClean="0"/>
              <a:t>10</a:t>
            </a:fld>
            <a:endParaRPr lang="en-US" dirty="0"/>
          </a:p>
        </p:txBody>
      </p:sp>
    </p:spTree>
    <p:extLst>
      <p:ext uri="{BB962C8B-B14F-4D97-AF65-F5344CB8AC3E}">
        <p14:creationId xmlns:p14="http://schemas.microsoft.com/office/powerpoint/2010/main" val="3639888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2F20D-7AD4-4037-A859-39B54BD18A48}" type="slidenum">
              <a:rPr lang="en-US" smtClean="0"/>
              <a:t>11</a:t>
            </a:fld>
            <a:endParaRPr lang="en-US" dirty="0"/>
          </a:p>
        </p:txBody>
      </p:sp>
    </p:spTree>
    <p:extLst>
      <p:ext uri="{BB962C8B-B14F-4D97-AF65-F5344CB8AC3E}">
        <p14:creationId xmlns:p14="http://schemas.microsoft.com/office/powerpoint/2010/main" val="1865976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2150"/>
            <a:ext cx="4616450"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42F20D-7AD4-4037-A859-39B54BD18A48}" type="slidenum">
              <a:rPr lang="en-US" smtClean="0"/>
              <a:t>12</a:t>
            </a:fld>
            <a:endParaRPr lang="en-US" dirty="0"/>
          </a:p>
        </p:txBody>
      </p:sp>
    </p:spTree>
    <p:extLst>
      <p:ext uri="{BB962C8B-B14F-4D97-AF65-F5344CB8AC3E}">
        <p14:creationId xmlns:p14="http://schemas.microsoft.com/office/powerpoint/2010/main" val="3927686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42F20D-7AD4-4037-A859-39B54BD18A48}" type="slidenum">
              <a:rPr lang="en-US" smtClean="0"/>
              <a:t>2</a:t>
            </a:fld>
            <a:endParaRPr lang="en-US" dirty="0"/>
          </a:p>
        </p:txBody>
      </p:sp>
    </p:spTree>
    <p:extLst>
      <p:ext uri="{BB962C8B-B14F-4D97-AF65-F5344CB8AC3E}">
        <p14:creationId xmlns:p14="http://schemas.microsoft.com/office/powerpoint/2010/main" val="3944040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2150"/>
            <a:ext cx="4616450" cy="3463925"/>
          </a:xfrm>
        </p:spPr>
      </p:sp>
      <p:sp>
        <p:nvSpPr>
          <p:cNvPr id="3" name="Notes Placeholder 2"/>
          <p:cNvSpPr>
            <a:spLocks noGrp="1"/>
          </p:cNvSpPr>
          <p:nvPr>
            <p:ph type="body" idx="1"/>
          </p:nvPr>
        </p:nvSpPr>
        <p:spPr>
          <a:xfrm>
            <a:off x="2" y="4387137"/>
            <a:ext cx="6950075" cy="4848939"/>
          </a:xfrm>
        </p:spPr>
        <p:txBody>
          <a:bodyPr/>
          <a:lstStyle/>
          <a:p>
            <a:r>
              <a:rPr lang="en-US" sz="1200" dirty="0">
                <a:latin typeface="Arial" panose="020B0604020202020204" pitchFamily="34" charset="0"/>
                <a:cs typeface="Arial" panose="020B0604020202020204" pitchFamily="34" charset="0"/>
              </a:rPr>
              <a:t>Skagit County has determined an immediate need to replace the M/V GUEMES.  If not, the vessel will require a major re-fit/re-power that is estimated at $3.5 million, plus. The 14-Year Ferry Capital Improvement Plan currently has this re-fit and re-power planned for 2022.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In a study conducted by Elliott Bay Design Group in 2013, the engineering firm said, “While the overall condition of the vessel is fair, it is recommended that the M/V GUEMES not be operated for another ten years without a major overhaul.  This is due to the advanced age of the vessel and high cost of extending the operation of the vessel beyond its economic useful life of 30-40 years.”  A major overhaul could take the vessel out of service for 6 months to 1 year, according to the study.  The report goes on to say, “…given its age, it is recommended that the life of the vessel not be extended beyond for another 15-18 years.  As a vessel reaches 50 years of age, it becomes economically impractical to preserve the vessel.  At such an age, many systems must be replaced, salt-water corrosion to the hull makes maintaining the vessel expensive, and the vessel may no longer be capable of meeting the service needs of the island.”</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The Skagit County Commissioners would like to replace the aging ferry with an all-electric vessel.</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There are many design considerations to factor in when selecting a propulsion system, whether its geared diesel, hybrid or all-electric.  Please note, these are in no specific order.</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Vessel:</a:t>
            </a:r>
          </a:p>
          <a:p>
            <a:r>
              <a:rPr lang="en-US" sz="1200" dirty="0">
                <a:latin typeface="Arial" panose="020B0604020202020204" pitchFamily="34" charset="0"/>
                <a:cs typeface="Arial" panose="020B0604020202020204" pitchFamily="34" charset="0"/>
              </a:rPr>
              <a:t>Operational Profile – Where and how the vessel will be operated.  Includes things like intended class (if applicable), route &amp; route conditions, speed requirements, turn-around times, environmental conditions, hotel requirements, crewing, etc.</a:t>
            </a:r>
          </a:p>
          <a:p>
            <a:r>
              <a:rPr lang="en-US" sz="1200" dirty="0">
                <a:latin typeface="Arial" panose="020B0604020202020204" pitchFamily="34" charset="0"/>
                <a:cs typeface="Arial" panose="020B0604020202020204" pitchFamily="34" charset="0"/>
              </a:rPr>
              <a:t>ADA Guidelines – The new vessel will comply with the ADA guidelines for passenger vessels.</a:t>
            </a:r>
          </a:p>
          <a:p>
            <a:r>
              <a:rPr lang="en-US" sz="1200" dirty="0">
                <a:latin typeface="Arial" panose="020B0604020202020204" pitchFamily="34" charset="0"/>
                <a:cs typeface="Arial" panose="020B0604020202020204" pitchFamily="34" charset="0"/>
              </a:rPr>
              <a:t>Safety &amp; Reliability – These are top priorities.</a:t>
            </a:r>
          </a:p>
          <a:p>
            <a:r>
              <a:rPr lang="en-US" sz="1200" dirty="0">
                <a:latin typeface="Arial" panose="020B0604020202020204" pitchFamily="34" charset="0"/>
                <a:cs typeface="Arial" panose="020B0604020202020204" pitchFamily="34" charset="0"/>
              </a:rPr>
              <a:t>Level of Service – Traffic flow, trips/hour, wait times, efficiency, ticketing, how we move people, etc.</a:t>
            </a:r>
          </a:p>
          <a:p>
            <a:r>
              <a:rPr lang="en-US" sz="1200" dirty="0">
                <a:latin typeface="Arial" panose="020B0604020202020204" pitchFamily="34" charset="0"/>
                <a:cs typeface="Arial" panose="020B0604020202020204" pitchFamily="34" charset="0"/>
              </a:rPr>
              <a:t>Future Growth – We need to make sure we do not undersize the ferry and it cannot serve for 40 years.</a:t>
            </a:r>
          </a:p>
          <a:p>
            <a:r>
              <a:rPr lang="en-US" sz="1200" dirty="0">
                <a:latin typeface="Arial" panose="020B0604020202020204" pitchFamily="34" charset="0"/>
                <a:cs typeface="Arial" panose="020B0604020202020204" pitchFamily="34" charset="0"/>
              </a:rPr>
              <a:t>Existing Docks &amp; Terminals – The new ferry must fit within the existing breakwater and dolphins.</a:t>
            </a:r>
          </a:p>
          <a:p>
            <a:r>
              <a:rPr lang="en-US" sz="1200" dirty="0">
                <a:latin typeface="Arial" panose="020B0604020202020204" pitchFamily="34" charset="0"/>
                <a:cs typeface="Arial" panose="020B0604020202020204" pitchFamily="34" charset="0"/>
              </a:rPr>
              <a:t>Maneuverability – We must maintain or improve maneuverability.  The new vessel will likely have z-drives.</a:t>
            </a:r>
          </a:p>
          <a:p>
            <a:r>
              <a:rPr lang="en-US" sz="1200" dirty="0">
                <a:latin typeface="Arial" panose="020B0604020202020204" pitchFamily="34" charset="0"/>
                <a:cs typeface="Arial" panose="020B0604020202020204" pitchFamily="34" charset="0"/>
              </a:rPr>
              <a:t>Regulatory – US Coast Guard, Class Societies, like ABS, Lloyd's, DNV/GL or other, Fire Department.</a:t>
            </a:r>
          </a:p>
          <a:p>
            <a:r>
              <a:rPr lang="en-US" sz="1200" dirty="0">
                <a:latin typeface="Arial" panose="020B0604020202020204" pitchFamily="34" charset="0"/>
                <a:cs typeface="Arial" panose="020B0604020202020204" pitchFamily="34" charset="0"/>
              </a:rPr>
              <a:t>Environmental – SEPA or other permitting</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Shore Side Facilities:</a:t>
            </a:r>
          </a:p>
          <a:p>
            <a:r>
              <a:rPr lang="en-US" sz="1200" dirty="0">
                <a:latin typeface="Arial" panose="020B0604020202020204" pitchFamily="34" charset="0"/>
                <a:cs typeface="Arial" panose="020B0604020202020204" pitchFamily="34" charset="0"/>
              </a:rPr>
              <a:t>Infrastructure Upgrades – Improve safety &amp; reliability, passenger access &amp; ADA, staging areas, etc.</a:t>
            </a:r>
          </a:p>
          <a:p>
            <a:r>
              <a:rPr lang="en-US" sz="1200" dirty="0">
                <a:latin typeface="Arial" panose="020B0604020202020204" pitchFamily="34" charset="0"/>
                <a:cs typeface="Arial" panose="020B0604020202020204" pitchFamily="34" charset="0"/>
              </a:rPr>
              <a:t>Parking – Again, this would be an example of an infrastructure upgrade.</a:t>
            </a:r>
          </a:p>
          <a:p>
            <a:r>
              <a:rPr lang="en-US" sz="1200" dirty="0">
                <a:latin typeface="Arial" panose="020B0604020202020204" pitchFamily="34" charset="0"/>
                <a:cs typeface="Arial" panose="020B0604020202020204" pitchFamily="34" charset="0"/>
              </a:rPr>
              <a:t>Environmental – Permitting; depending on the scope of upgrades to docks, permits could be required.</a:t>
            </a:r>
          </a:p>
          <a:p>
            <a:r>
              <a:rPr lang="en-US" sz="1200" dirty="0">
                <a:latin typeface="Arial" panose="020B0604020202020204" pitchFamily="34" charset="0"/>
                <a:cs typeface="Arial" panose="020B0604020202020204" pitchFamily="34" charset="0"/>
              </a:rPr>
              <a:t>Charging Stations – Would be required if all-electric propulsion is selected.</a:t>
            </a:r>
          </a:p>
        </p:txBody>
      </p:sp>
      <p:sp>
        <p:nvSpPr>
          <p:cNvPr id="4" name="Slide Number Placeholder 3"/>
          <p:cNvSpPr>
            <a:spLocks noGrp="1"/>
          </p:cNvSpPr>
          <p:nvPr>
            <p:ph type="sldNum" sz="quarter" idx="10"/>
          </p:nvPr>
        </p:nvSpPr>
        <p:spPr/>
        <p:txBody>
          <a:bodyPr/>
          <a:lstStyle/>
          <a:p>
            <a:fld id="{0642F20D-7AD4-4037-A859-39B54BD18A48}" type="slidenum">
              <a:rPr lang="en-US" smtClean="0"/>
              <a:t>3</a:t>
            </a:fld>
            <a:endParaRPr lang="en-US" dirty="0"/>
          </a:p>
        </p:txBody>
      </p:sp>
    </p:spTree>
    <p:extLst>
      <p:ext uri="{BB962C8B-B14F-4D97-AF65-F5344CB8AC3E}">
        <p14:creationId xmlns:p14="http://schemas.microsoft.com/office/powerpoint/2010/main" val="3941268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2150"/>
            <a:ext cx="4616450" cy="3463925"/>
          </a:xfrm>
        </p:spPr>
      </p:sp>
      <p:sp>
        <p:nvSpPr>
          <p:cNvPr id="3" name="Notes Placeholder 2"/>
          <p:cNvSpPr>
            <a:spLocks noGrp="1"/>
          </p:cNvSpPr>
          <p:nvPr>
            <p:ph type="body" idx="1"/>
          </p:nvPr>
        </p:nvSpPr>
        <p:spPr>
          <a:xfrm>
            <a:off x="308892" y="4387136"/>
            <a:ext cx="6409514" cy="4156234"/>
          </a:xfrm>
        </p:spPr>
        <p:txBody>
          <a:bodyPr/>
          <a:lstStyle/>
          <a:p>
            <a:pPr lvl="1"/>
            <a:r>
              <a:rPr lang="en-US" sz="1400" dirty="0">
                <a:solidFill>
                  <a:srgbClr val="002060"/>
                </a:solidFill>
                <a:latin typeface="Arial" panose="020B0604020202020204" pitchFamily="34" charset="0"/>
                <a:cs typeface="Arial" panose="020B0604020202020204" pitchFamily="34" charset="0"/>
              </a:rPr>
              <a:t>Early this year, Skagit County issued a RFQ for Naval Architecture &amp; Marine Engineering Services for the design of a replacement vessel.</a:t>
            </a:r>
          </a:p>
          <a:p>
            <a:pPr lvl="1"/>
            <a:endParaRPr lang="en-US" sz="1400" dirty="0">
              <a:solidFill>
                <a:srgbClr val="002060"/>
              </a:solidFill>
              <a:latin typeface="Arial" panose="020B0604020202020204" pitchFamily="34" charset="0"/>
              <a:cs typeface="Arial" panose="020B0604020202020204" pitchFamily="34" charset="0"/>
            </a:endParaRPr>
          </a:p>
          <a:p>
            <a:pPr lvl="1"/>
            <a:r>
              <a:rPr lang="en-US" sz="1400" dirty="0">
                <a:solidFill>
                  <a:srgbClr val="002060"/>
                </a:solidFill>
                <a:latin typeface="Arial" panose="020B0604020202020204" pitchFamily="34" charset="0"/>
                <a:cs typeface="Arial" panose="020B0604020202020204" pitchFamily="34" charset="0"/>
              </a:rPr>
              <a:t>A total of 6 proposals were received. The top 3 firms were interviewed – Glosten, Elliott Bay Design Group and Art Anderson Associates.</a:t>
            </a:r>
          </a:p>
          <a:p>
            <a:pPr lvl="1"/>
            <a:endParaRPr lang="en-US" sz="1400" dirty="0">
              <a:solidFill>
                <a:srgbClr val="002060"/>
              </a:solidFill>
              <a:latin typeface="Arial" panose="020B0604020202020204" pitchFamily="34" charset="0"/>
              <a:cs typeface="Arial" panose="020B0604020202020204" pitchFamily="34" charset="0"/>
            </a:endParaRPr>
          </a:p>
          <a:p>
            <a:pPr lvl="1"/>
            <a:r>
              <a:rPr lang="en-US" sz="1400" dirty="0">
                <a:solidFill>
                  <a:srgbClr val="002060"/>
                </a:solidFill>
                <a:latin typeface="Arial" panose="020B0604020202020204" pitchFamily="34" charset="0"/>
                <a:cs typeface="Arial" panose="020B0604020202020204" pitchFamily="34" charset="0"/>
              </a:rPr>
              <a:t>The Guemes Island Ferry Committee was represented on the review and selection team; </a:t>
            </a:r>
            <a:r>
              <a:rPr lang="en-US" sz="1400" dirty="0" smtClean="0">
                <a:solidFill>
                  <a:srgbClr val="002060"/>
                </a:solidFill>
                <a:latin typeface="Arial" panose="020B0604020202020204" pitchFamily="34" charset="0"/>
                <a:cs typeface="Arial" panose="020B0604020202020204" pitchFamily="34" charset="0"/>
              </a:rPr>
              <a:t>member </a:t>
            </a:r>
            <a:r>
              <a:rPr lang="en-US" sz="1400" dirty="0">
                <a:solidFill>
                  <a:srgbClr val="002060"/>
                </a:solidFill>
                <a:latin typeface="Arial" panose="020B0604020202020204" pitchFamily="34" charset="0"/>
                <a:cs typeface="Arial" panose="020B0604020202020204" pitchFamily="34" charset="0"/>
              </a:rPr>
              <a:t>Tom </a:t>
            </a:r>
            <a:r>
              <a:rPr lang="en-US" sz="1400" dirty="0" smtClean="0">
                <a:solidFill>
                  <a:srgbClr val="002060"/>
                </a:solidFill>
                <a:latin typeface="Arial" panose="020B0604020202020204" pitchFamily="34" charset="0"/>
                <a:cs typeface="Arial" panose="020B0604020202020204" pitchFamily="34" charset="0"/>
              </a:rPr>
              <a:t>Fouts </a:t>
            </a:r>
            <a:r>
              <a:rPr lang="en-US" sz="1400" dirty="0">
                <a:solidFill>
                  <a:srgbClr val="002060"/>
                </a:solidFill>
                <a:latin typeface="Arial" panose="020B0604020202020204" pitchFamily="34" charset="0"/>
                <a:cs typeface="Arial" panose="020B0604020202020204" pitchFamily="34" charset="0"/>
              </a:rPr>
              <a:t>assisted Skagit County in the process</a:t>
            </a:r>
            <a:r>
              <a:rPr lang="en-US" sz="1400" dirty="0" smtClean="0">
                <a:solidFill>
                  <a:srgbClr val="002060"/>
                </a:solidFill>
                <a:latin typeface="Arial" panose="020B0604020202020204" pitchFamily="34" charset="0"/>
                <a:cs typeface="Arial" panose="020B0604020202020204" pitchFamily="34" charset="0"/>
              </a:rPr>
              <a:t>.</a:t>
            </a:r>
          </a:p>
          <a:p>
            <a:pPr lvl="1"/>
            <a:endParaRPr lang="en-US" sz="1400" dirty="0">
              <a:solidFill>
                <a:srgbClr val="002060"/>
              </a:solidFill>
              <a:latin typeface="Arial" panose="020B0604020202020204" pitchFamily="34" charset="0"/>
              <a:cs typeface="Arial" panose="020B0604020202020204" pitchFamily="34" charset="0"/>
            </a:endParaRPr>
          </a:p>
          <a:p>
            <a:pPr lvl="1"/>
            <a:r>
              <a:rPr lang="en-US" sz="1400" dirty="0">
                <a:solidFill>
                  <a:srgbClr val="002060"/>
                </a:solidFill>
                <a:latin typeface="Arial" panose="020B0604020202020204" pitchFamily="34" charset="0"/>
                <a:cs typeface="Arial" panose="020B0604020202020204" pitchFamily="34" charset="0"/>
              </a:rPr>
              <a:t>Skagit County also posted an ad in the paper for a retired naval architect to serve on the review and selection team. Jon Hodgdon, of Anacortes, volunteered</a:t>
            </a:r>
            <a:r>
              <a:rPr lang="en-US" sz="1400" dirty="0" smtClean="0">
                <a:solidFill>
                  <a:srgbClr val="002060"/>
                </a:solidFill>
                <a:latin typeface="Arial" panose="020B0604020202020204" pitchFamily="34" charset="0"/>
                <a:cs typeface="Arial" panose="020B0604020202020204" pitchFamily="34" charset="0"/>
              </a:rPr>
              <a:t>.</a:t>
            </a:r>
          </a:p>
          <a:p>
            <a:pPr lvl="1"/>
            <a:endParaRPr lang="en-US" sz="1400" dirty="0">
              <a:solidFill>
                <a:srgbClr val="002060"/>
              </a:solidFill>
              <a:latin typeface="Arial" panose="020B0604020202020204" pitchFamily="34" charset="0"/>
              <a:cs typeface="Arial" panose="020B0604020202020204" pitchFamily="34" charset="0"/>
            </a:endParaRPr>
          </a:p>
          <a:p>
            <a:pPr lvl="1"/>
            <a:r>
              <a:rPr lang="en-US" sz="1400" dirty="0">
                <a:solidFill>
                  <a:srgbClr val="002060"/>
                </a:solidFill>
                <a:latin typeface="Arial" panose="020B0604020202020204" pitchFamily="34" charset="0"/>
                <a:cs typeface="Arial" panose="020B0604020202020204" pitchFamily="34" charset="0"/>
              </a:rPr>
              <a:t>A big thank you to Jon, Tom and the Ferry Committee for their involvement.  They did a great job and spent a lot of time working with us.</a:t>
            </a:r>
          </a:p>
          <a:p>
            <a:pPr lvl="1"/>
            <a:endParaRPr lang="en-US" sz="1400" dirty="0">
              <a:solidFill>
                <a:srgbClr val="002060"/>
              </a:solidFill>
              <a:latin typeface="Arial" panose="020B0604020202020204" pitchFamily="34" charset="0"/>
              <a:cs typeface="Arial" panose="020B0604020202020204" pitchFamily="34" charset="0"/>
            </a:endParaRPr>
          </a:p>
          <a:p>
            <a:pPr lvl="1"/>
            <a:r>
              <a:rPr lang="en-US" sz="1400" dirty="0">
                <a:solidFill>
                  <a:srgbClr val="002060"/>
                </a:solidFill>
                <a:latin typeface="Arial" panose="020B0604020202020204" pitchFamily="34" charset="0"/>
                <a:cs typeface="Arial" panose="020B0604020202020204" pitchFamily="34" charset="0"/>
              </a:rPr>
              <a:t>A contract was approved by the Board of Skagit County Commissioners on August 7</a:t>
            </a:r>
            <a:r>
              <a:rPr lang="en-US" sz="1400" baseline="30000" dirty="0">
                <a:solidFill>
                  <a:srgbClr val="002060"/>
                </a:solidFill>
                <a:latin typeface="Arial" panose="020B0604020202020204" pitchFamily="34" charset="0"/>
                <a:cs typeface="Arial" panose="020B0604020202020204" pitchFamily="34" charset="0"/>
              </a:rPr>
              <a:t>th</a:t>
            </a:r>
            <a:r>
              <a:rPr lang="en-US" sz="1400" dirty="0">
                <a:solidFill>
                  <a:srgbClr val="002060"/>
                </a:solidFill>
                <a:latin typeface="Arial" panose="020B0604020202020204" pitchFamily="34" charset="0"/>
                <a:cs typeface="Arial" panose="020B0604020202020204" pitchFamily="34" charset="0"/>
              </a:rPr>
              <a:t> and we’ll talk a little bit more about the complete scope of work a little later.  And we had our kick-off meeting with Glosten on August 14</a:t>
            </a:r>
            <a:r>
              <a:rPr lang="en-US" sz="1400" baseline="30000" dirty="0">
                <a:solidFill>
                  <a:srgbClr val="002060"/>
                </a:solidFill>
                <a:latin typeface="Arial" panose="020B0604020202020204" pitchFamily="34" charset="0"/>
                <a:cs typeface="Arial" panose="020B0604020202020204" pitchFamily="34" charset="0"/>
              </a:rPr>
              <a:t>th</a:t>
            </a:r>
            <a:r>
              <a:rPr lang="en-US" sz="1400" dirty="0">
                <a:solidFill>
                  <a:srgbClr val="002060"/>
                </a:solidFill>
                <a:latin typeface="Arial" panose="020B0604020202020204" pitchFamily="34" charset="0"/>
                <a:cs typeface="Arial" panose="020B0604020202020204" pitchFamily="34" charset="0"/>
              </a:rPr>
              <a:t>.  The Ferry Committee was also represented at the kick-off meeting as </a:t>
            </a:r>
            <a:r>
              <a:rPr lang="en-US" sz="1400" dirty="0" smtClean="0">
                <a:solidFill>
                  <a:srgbClr val="002060"/>
                </a:solidFill>
                <a:latin typeface="Arial" panose="020B0604020202020204" pitchFamily="34" charset="0"/>
                <a:cs typeface="Arial" panose="020B0604020202020204" pitchFamily="34" charset="0"/>
              </a:rPr>
              <a:t>member </a:t>
            </a:r>
            <a:r>
              <a:rPr lang="en-US" sz="1400" dirty="0">
                <a:solidFill>
                  <a:srgbClr val="002060"/>
                </a:solidFill>
                <a:latin typeface="Arial" panose="020B0604020202020204" pitchFamily="34" charset="0"/>
                <a:cs typeface="Arial" panose="020B0604020202020204" pitchFamily="34" charset="0"/>
              </a:rPr>
              <a:t>Tom </a:t>
            </a:r>
            <a:r>
              <a:rPr lang="en-US" sz="1400" dirty="0" smtClean="0">
                <a:solidFill>
                  <a:srgbClr val="002060"/>
                </a:solidFill>
                <a:latin typeface="Arial" panose="020B0604020202020204" pitchFamily="34" charset="0"/>
                <a:cs typeface="Arial" panose="020B0604020202020204" pitchFamily="34" charset="0"/>
              </a:rPr>
              <a:t>Fouts </a:t>
            </a:r>
            <a:r>
              <a:rPr lang="en-US" sz="1400" dirty="0">
                <a:solidFill>
                  <a:srgbClr val="002060"/>
                </a:solidFill>
                <a:latin typeface="Arial" panose="020B0604020202020204" pitchFamily="34" charset="0"/>
                <a:cs typeface="Arial" panose="020B0604020202020204" pitchFamily="34" charset="0"/>
              </a:rPr>
              <a:t>attended that meeting as well.</a:t>
            </a:r>
          </a:p>
          <a:p>
            <a:pPr lvl="1"/>
            <a:endParaRPr lang="en-US" sz="1400" dirty="0">
              <a:solidFill>
                <a:srgbClr val="002060"/>
              </a:solidFill>
              <a:latin typeface="Arial" panose="020B0604020202020204" pitchFamily="34" charset="0"/>
              <a:cs typeface="Arial" panose="020B0604020202020204" pitchFamily="34" charset="0"/>
            </a:endParaRPr>
          </a:p>
          <a:p>
            <a:pPr lvl="1"/>
            <a:r>
              <a:rPr lang="en-US" sz="1400" dirty="0">
                <a:solidFill>
                  <a:srgbClr val="002060"/>
                </a:solidFill>
                <a:latin typeface="Arial" panose="020B0604020202020204" pitchFamily="34" charset="0"/>
                <a:cs typeface="Arial" panose="020B0604020202020204" pitchFamily="34" charset="0"/>
              </a:rPr>
              <a:t>Glosten is here tonight, and they have a short presentation.  We are very excited to be working with this accomplished and well-qualified firm.  Introduce Dave Larsen, P.E., Principal-In-Charge for the project.  Dave will go through the Glosten slides.</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642F20D-7AD4-4037-A859-39B54BD18A48}" type="slidenum">
              <a:rPr lang="en-US" smtClean="0"/>
              <a:t>4</a:t>
            </a:fld>
            <a:endParaRPr lang="en-US" dirty="0"/>
          </a:p>
        </p:txBody>
      </p:sp>
    </p:spTree>
    <p:extLst>
      <p:ext uri="{BB962C8B-B14F-4D97-AF65-F5344CB8AC3E}">
        <p14:creationId xmlns:p14="http://schemas.microsoft.com/office/powerpoint/2010/main" val="781840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2150"/>
            <a:ext cx="4616450" cy="3463925"/>
          </a:xfrm>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Difference between concept design and preliminary design: </a:t>
            </a:r>
          </a:p>
          <a:p>
            <a:r>
              <a:rPr lang="en-US" sz="1400" dirty="0">
                <a:latin typeface="Arial" panose="020B0604020202020204" pitchFamily="34" charset="0"/>
                <a:cs typeface="Arial" panose="020B0604020202020204" pitchFamily="34" charset="0"/>
              </a:rPr>
              <a:t>Concept design – the process of determining all of the things the vessel will need to do and </a:t>
            </a:r>
            <a:r>
              <a:rPr lang="en-US" sz="1400" dirty="0" smtClean="0">
                <a:latin typeface="Arial" panose="020B0604020202020204" pitchFamily="34" charset="0"/>
                <a:cs typeface="Arial" panose="020B0604020202020204" pitchFamily="34" charset="0"/>
              </a:rPr>
              <a:t>be; </a:t>
            </a:r>
            <a:r>
              <a:rPr lang="en-US" sz="1400" dirty="0">
                <a:latin typeface="Arial" panose="020B0604020202020204" pitchFamily="34" charset="0"/>
                <a:cs typeface="Arial" panose="020B0604020202020204" pitchFamily="34" charset="0"/>
              </a:rPr>
              <a:t>design requirements like how many cars, how many people, speed &amp; maneuverability, terminal interface, environmental, noise, reliability, maintainability, regulatory requirements, propulsion options, life cycle costs, etc. Concept sketches will define how the vessel will look and feel. Basic arrangements, weights, powering, stability, etc. are determined.</a:t>
            </a:r>
          </a:p>
          <a:p>
            <a:r>
              <a:rPr lang="en-US" sz="1400" dirty="0">
                <a:latin typeface="Arial" panose="020B0604020202020204" pitchFamily="34" charset="0"/>
                <a:cs typeface="Arial" panose="020B0604020202020204" pitchFamily="34" charset="0"/>
              </a:rPr>
              <a:t>Preliminary design – Builds upon the chosen concept design. Development of the propulsion system, structure, weights, mechanical &amp; electrical systems.  3D modeling will commence and renderings of the vessel’s exterior will be developed to assist with funding requests.</a:t>
            </a:r>
          </a:p>
        </p:txBody>
      </p:sp>
      <p:sp>
        <p:nvSpPr>
          <p:cNvPr id="4" name="Slide Number Placeholder 3"/>
          <p:cNvSpPr>
            <a:spLocks noGrp="1"/>
          </p:cNvSpPr>
          <p:nvPr>
            <p:ph type="sldNum" sz="quarter" idx="10"/>
          </p:nvPr>
        </p:nvSpPr>
        <p:spPr/>
        <p:txBody>
          <a:bodyPr/>
          <a:lstStyle/>
          <a:p>
            <a:fld id="{0642F20D-7AD4-4037-A859-39B54BD18A48}" type="slidenum">
              <a:rPr lang="en-US" smtClean="0"/>
              <a:t>5</a:t>
            </a:fld>
            <a:endParaRPr lang="en-US" dirty="0"/>
          </a:p>
        </p:txBody>
      </p:sp>
    </p:spTree>
    <p:extLst>
      <p:ext uri="{BB962C8B-B14F-4D97-AF65-F5344CB8AC3E}">
        <p14:creationId xmlns:p14="http://schemas.microsoft.com/office/powerpoint/2010/main" val="1148331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2150"/>
            <a:ext cx="4616450" cy="3463925"/>
          </a:xfrm>
        </p:spPr>
      </p:sp>
      <p:sp>
        <p:nvSpPr>
          <p:cNvPr id="3" name="Notes Placeholder 2"/>
          <p:cNvSpPr>
            <a:spLocks noGrp="1"/>
          </p:cNvSpPr>
          <p:nvPr>
            <p:ph type="body" idx="1"/>
          </p:nvPr>
        </p:nvSpPr>
        <p:spPr>
          <a:xfrm>
            <a:off x="308892" y="4387136"/>
            <a:ext cx="6409514" cy="4156234"/>
          </a:xfrm>
        </p:spPr>
        <p:txBody>
          <a:bodyPr/>
          <a:lstStyle/>
          <a:p>
            <a:pPr lvl="1"/>
            <a:r>
              <a:rPr lang="en-US" sz="1400" dirty="0">
                <a:solidFill>
                  <a:srgbClr val="002060"/>
                </a:solidFill>
                <a:latin typeface="Arial" panose="020B0604020202020204" pitchFamily="34" charset="0"/>
                <a:cs typeface="Arial" panose="020B0604020202020204" pitchFamily="34" charset="0"/>
              </a:rPr>
              <a:t>Difference between preliminary design and contract design:</a:t>
            </a:r>
          </a:p>
          <a:p>
            <a:pPr lvl="1"/>
            <a:r>
              <a:rPr lang="en-US" sz="1400" dirty="0">
                <a:solidFill>
                  <a:srgbClr val="002060"/>
                </a:solidFill>
                <a:latin typeface="Arial" panose="020B0604020202020204" pitchFamily="34" charset="0"/>
                <a:cs typeface="Arial" panose="020B0604020202020204" pitchFamily="34" charset="0"/>
              </a:rPr>
              <a:t>Preliminary design (see previous slide’s notes page for more information) has different review stages; typically 3 stages to include 30% design, 60% design and 90% design. Once these design stages are complete, the agency will have a contract design that can be used to solicit bids for construction.  </a:t>
            </a:r>
            <a:endParaRPr lang="en-US" dirty="0" smtClean="0"/>
          </a:p>
          <a:p>
            <a:endParaRPr lang="en-US" dirty="0"/>
          </a:p>
        </p:txBody>
      </p:sp>
      <p:sp>
        <p:nvSpPr>
          <p:cNvPr id="4" name="Slide Number Placeholder 3"/>
          <p:cNvSpPr>
            <a:spLocks noGrp="1"/>
          </p:cNvSpPr>
          <p:nvPr>
            <p:ph type="sldNum" sz="quarter" idx="10"/>
          </p:nvPr>
        </p:nvSpPr>
        <p:spPr/>
        <p:txBody>
          <a:bodyPr/>
          <a:lstStyle/>
          <a:p>
            <a:fld id="{0642F20D-7AD4-4037-A859-39B54BD18A48}" type="slidenum">
              <a:rPr lang="en-US" smtClean="0"/>
              <a:t>6</a:t>
            </a:fld>
            <a:endParaRPr lang="en-US" dirty="0"/>
          </a:p>
        </p:txBody>
      </p:sp>
    </p:spTree>
    <p:extLst>
      <p:ext uri="{BB962C8B-B14F-4D97-AF65-F5344CB8AC3E}">
        <p14:creationId xmlns:p14="http://schemas.microsoft.com/office/powerpoint/2010/main" val="781840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Arial" panose="020B0604020202020204" pitchFamily="34" charset="0"/>
                <a:cs typeface="Arial" panose="020B0604020202020204" pitchFamily="34" charset="0"/>
              </a:rPr>
              <a:t>These funding sources with a red “x” next to them indicate funding for which Skagit County has applied, and been a) determined not eligible, or b) turned down.  The remaining funding sources remain an option and Skagit County intends to apply as the programs become available.  </a:t>
            </a:r>
          </a:p>
          <a:p>
            <a:endParaRPr lang="en-US" sz="1300" dirty="0">
              <a:latin typeface="Arial" panose="020B0604020202020204" pitchFamily="34" charset="0"/>
              <a:cs typeface="Arial" panose="020B0604020202020204" pitchFamily="34" charset="0"/>
            </a:endParaRPr>
          </a:p>
          <a:p>
            <a:r>
              <a:rPr lang="en-US" sz="1300" dirty="0">
                <a:latin typeface="Arial" panose="020B0604020202020204" pitchFamily="34" charset="0"/>
                <a:cs typeface="Arial" panose="020B0604020202020204" pitchFamily="34" charset="0"/>
              </a:rPr>
              <a:t>Skagit County will continue to pursue all funding sources for this project.  Some of these programs become available each year, or more than once, so there will be future opportunities to apply.</a:t>
            </a:r>
          </a:p>
          <a:p>
            <a:endParaRPr lang="en-US" sz="1300" dirty="0">
              <a:latin typeface="Arial" panose="020B0604020202020204" pitchFamily="34" charset="0"/>
              <a:cs typeface="Arial" panose="020B0604020202020204" pitchFamily="34" charset="0"/>
            </a:endParaRPr>
          </a:p>
          <a:p>
            <a:r>
              <a:rPr lang="en-US" sz="1300" dirty="0">
                <a:latin typeface="Arial" panose="020B0604020202020204" pitchFamily="34" charset="0"/>
                <a:cs typeface="Arial" panose="020B0604020202020204" pitchFamily="34" charset="0"/>
              </a:rPr>
              <a:t>The intent last year at this time, was to apply for a TIGER grant in 2017; however, the grant has not been available in 2017.  And, the Transportation-House spending bill for fiscal year 2018 did not include funding for the TIGER grant.</a:t>
            </a:r>
          </a:p>
        </p:txBody>
      </p:sp>
      <p:sp>
        <p:nvSpPr>
          <p:cNvPr id="4" name="Slide Number Placeholder 3"/>
          <p:cNvSpPr>
            <a:spLocks noGrp="1"/>
          </p:cNvSpPr>
          <p:nvPr>
            <p:ph type="sldNum" sz="quarter" idx="10"/>
          </p:nvPr>
        </p:nvSpPr>
        <p:spPr/>
        <p:txBody>
          <a:bodyPr/>
          <a:lstStyle/>
          <a:p>
            <a:fld id="{0642F20D-7AD4-4037-A859-39B54BD18A48}" type="slidenum">
              <a:rPr lang="en-US" smtClean="0"/>
              <a:t>7</a:t>
            </a:fld>
            <a:endParaRPr lang="en-US" dirty="0"/>
          </a:p>
        </p:txBody>
      </p:sp>
    </p:spTree>
    <p:extLst>
      <p:ext uri="{BB962C8B-B14F-4D97-AF65-F5344CB8AC3E}">
        <p14:creationId xmlns:p14="http://schemas.microsoft.com/office/powerpoint/2010/main" val="3571754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2150"/>
            <a:ext cx="4616450" cy="3463925"/>
          </a:xfrm>
        </p:spPr>
      </p:sp>
      <p:sp>
        <p:nvSpPr>
          <p:cNvPr id="3" name="Notes Placeholder 2"/>
          <p:cNvSpPr>
            <a:spLocks noGrp="1"/>
          </p:cNvSpPr>
          <p:nvPr>
            <p:ph type="body" idx="1"/>
          </p:nvPr>
        </p:nvSpPr>
        <p:spPr/>
        <p:txBody>
          <a:bodyPr/>
          <a:lstStyle/>
          <a:p>
            <a:pPr defTabSz="914355"/>
            <a:r>
              <a:rPr lang="en-US" sz="1400" dirty="0" smtClean="0"/>
              <a:t>The County Ferry Capital</a:t>
            </a:r>
            <a:r>
              <a:rPr lang="en-US" sz="1400" baseline="0" dirty="0" smtClean="0"/>
              <a:t> Improvement Program (CFCIP) </a:t>
            </a:r>
            <a:r>
              <a:rPr lang="en-US" sz="1400" dirty="0" smtClean="0"/>
              <a:t>grant </a:t>
            </a:r>
            <a:r>
              <a:rPr lang="en-US" sz="1400" dirty="0"/>
              <a:t>is administered by the County Road Administration Board (CRAB). </a:t>
            </a:r>
            <a:r>
              <a:rPr lang="en-US" sz="1400" dirty="0" smtClean="0"/>
              <a:t>CRAB </a:t>
            </a:r>
            <a:r>
              <a:rPr lang="en-US" sz="1400" dirty="0"/>
              <a:t>was created by the legislature in 1965 to provide statutory oversight of Washington’s 39 county road departments.  The agency is funded from a portion of the counties’ fuel tax that is withheld for state supervision, and a small portion of the two grant programs that it administers.  The agency is governed by a nine-member board which meets quarterly and is comprised of 6 county commissioners/council-members and 3 county engineers.  The Board is appointed by the Board of Directors of the Washington State Association of Counties.”</a:t>
            </a:r>
          </a:p>
          <a:p>
            <a:endParaRPr lang="en-US" sz="1400" dirty="0"/>
          </a:p>
          <a:p>
            <a:r>
              <a:rPr lang="en-US" sz="1400" dirty="0"/>
              <a:t>These are the basic grant requirements. More information can be obtained by reading WAC 136-400.  </a:t>
            </a:r>
          </a:p>
          <a:p>
            <a:endParaRPr lang="en-US" sz="1400" dirty="0"/>
          </a:p>
          <a:p>
            <a:r>
              <a:rPr lang="en-US" sz="1400" dirty="0" smtClean="0"/>
              <a:t>CFCIP details</a:t>
            </a:r>
            <a:r>
              <a:rPr lang="en-US" sz="1400" dirty="0"/>
              <a:t>:</a:t>
            </a:r>
          </a:p>
          <a:p>
            <a:pPr marL="285736" indent="-285736">
              <a:buFont typeface="Arial" panose="020B0604020202020204" pitchFamily="34" charset="0"/>
              <a:buChar char="•"/>
            </a:pPr>
            <a:r>
              <a:rPr lang="en-US" sz="1400" dirty="0"/>
              <a:t>Created in 1991; specifically to assist Counties operating car ferries</a:t>
            </a:r>
          </a:p>
          <a:p>
            <a:pPr marL="285736" indent="-285736">
              <a:buFont typeface="Arial" panose="020B0604020202020204" pitchFamily="34" charset="0"/>
              <a:buChar char="•"/>
            </a:pPr>
            <a:r>
              <a:rPr lang="en-US" sz="1400" dirty="0"/>
              <a:t>Funding is available once every 4 years.</a:t>
            </a:r>
          </a:p>
          <a:p>
            <a:pPr marL="285736" indent="-285736">
              <a:buFont typeface="Arial" panose="020B0604020202020204" pitchFamily="34" charset="0"/>
              <a:buChar char="•"/>
            </a:pPr>
            <a:r>
              <a:rPr lang="en-US" sz="1400" dirty="0"/>
              <a:t>Requires applicants to seek every other possible source of funding, including the Public Works Trust Fund.</a:t>
            </a:r>
          </a:p>
          <a:p>
            <a:endParaRPr lang="en-US" sz="1400" dirty="0"/>
          </a:p>
          <a:p>
            <a:r>
              <a:rPr lang="en-US" sz="1400" dirty="0"/>
              <a:t>Eligible counties are only those that operate car ferries.</a:t>
            </a:r>
          </a:p>
          <a:p>
            <a:pPr marL="285736" indent="-285736">
              <a:buFont typeface="Arial" panose="020B0604020202020204" pitchFamily="34" charset="0"/>
              <a:buChar char="•"/>
            </a:pPr>
            <a:r>
              <a:rPr lang="en-US" sz="1400" dirty="0"/>
              <a:t>Pierce County has utilized this funding and they are still receiving reimbursement for their project.  Therefore, they will be ineligible for the program now.</a:t>
            </a:r>
          </a:p>
          <a:p>
            <a:pPr marL="285736" indent="-285736">
              <a:buFont typeface="Arial" panose="020B0604020202020204" pitchFamily="34" charset="0"/>
              <a:buChar char="•"/>
            </a:pPr>
            <a:r>
              <a:rPr lang="en-US" sz="1400" dirty="0"/>
              <a:t>Whatcom County received approval through this program about 10 years ago for a new vessel build, but they decided not move forward. </a:t>
            </a:r>
          </a:p>
          <a:p>
            <a:pPr marL="285736" indent="-285736">
              <a:buFont typeface="Arial" panose="020B0604020202020204" pitchFamily="34" charset="0"/>
              <a:buChar char="•"/>
            </a:pPr>
            <a:r>
              <a:rPr lang="en-US" sz="1400" dirty="0"/>
              <a:t>Therefore, Whatcom County, Wahkiakum County and Skagit County could submit applications for projects this year.</a:t>
            </a:r>
          </a:p>
          <a:p>
            <a:endParaRPr lang="en-US" sz="1400" dirty="0"/>
          </a:p>
          <a:p>
            <a:r>
              <a:rPr lang="en-US" sz="1400" dirty="0"/>
              <a:t>Eligible project include:</a:t>
            </a:r>
          </a:p>
          <a:p>
            <a:pPr marL="285736" indent="-285736">
              <a:buFont typeface="Arial" panose="020B0604020202020204" pitchFamily="34" charset="0"/>
              <a:buChar char="•"/>
            </a:pPr>
            <a:r>
              <a:rPr lang="en-US" sz="1400" dirty="0"/>
              <a:t>Purchase of new vessels</a:t>
            </a:r>
          </a:p>
          <a:p>
            <a:pPr marL="285736" indent="-285736">
              <a:buFont typeface="Arial" panose="020B0604020202020204" pitchFamily="34" charset="0"/>
              <a:buChar char="•"/>
            </a:pPr>
            <a:r>
              <a:rPr lang="en-US" sz="1400" dirty="0"/>
              <a:t>Major vessel refurbishment</a:t>
            </a:r>
          </a:p>
          <a:p>
            <a:pPr marL="285736" indent="-285736">
              <a:buFont typeface="Arial" panose="020B0604020202020204" pitchFamily="34" charset="0"/>
              <a:buChar char="•"/>
            </a:pPr>
            <a:r>
              <a:rPr lang="en-US" sz="1400" dirty="0"/>
              <a:t>Facility refurbishment and replacement</a:t>
            </a:r>
          </a:p>
          <a:p>
            <a:pPr marL="285736" indent="-285736">
              <a:buFont typeface="Arial" panose="020B0604020202020204" pitchFamily="34" charset="0"/>
              <a:buChar char="•"/>
            </a:pPr>
            <a:r>
              <a:rPr lang="en-US" sz="1400" dirty="0"/>
              <a:t>Installation of items that substantially improve ferry facilities or operations</a:t>
            </a:r>
          </a:p>
          <a:p>
            <a:pPr marL="285736" indent="-285736">
              <a:buFont typeface="Arial" panose="020B0604020202020204" pitchFamily="34" charset="0"/>
              <a:buChar char="•"/>
            </a:pPr>
            <a:r>
              <a:rPr lang="en-US" sz="1400" dirty="0"/>
              <a:t>Construction of infrastructure that provides new or additional access or increases the capacity of terminal facilities.</a:t>
            </a:r>
          </a:p>
          <a:p>
            <a:endParaRPr lang="en-US" sz="1400" dirty="0"/>
          </a:p>
          <a:p>
            <a:r>
              <a:rPr lang="en-US" sz="1400" dirty="0"/>
              <a:t>Applications are due December 31, 2017.</a:t>
            </a:r>
          </a:p>
          <a:p>
            <a:endParaRPr lang="en-US" sz="1400" dirty="0"/>
          </a:p>
          <a:p>
            <a:r>
              <a:rPr lang="en-US" sz="1400" dirty="0"/>
              <a:t>2018:</a:t>
            </a:r>
          </a:p>
          <a:p>
            <a:pPr marL="285736" indent="-285736">
              <a:buFont typeface="Arial" panose="020B0604020202020204" pitchFamily="34" charset="0"/>
              <a:buChar char="•"/>
            </a:pPr>
            <a:r>
              <a:rPr lang="en-US" sz="1400" dirty="0"/>
              <a:t>A technical review committee will review applications to determine the viability of projects.</a:t>
            </a:r>
          </a:p>
          <a:p>
            <a:pPr marL="285736" indent="-285736">
              <a:buFont typeface="Arial" panose="020B0604020202020204" pitchFamily="34" charset="0"/>
              <a:buChar char="•"/>
            </a:pPr>
            <a:r>
              <a:rPr lang="en-US" sz="1400" dirty="0"/>
              <a:t>CRAB reviews the committee report and may act at the spring meeting, but must act no later than the summer meeting.</a:t>
            </a:r>
          </a:p>
          <a:p>
            <a:pPr marL="285736" indent="-285736">
              <a:buFont typeface="Arial" panose="020B0604020202020204" pitchFamily="34" charset="0"/>
              <a:buChar char="•"/>
            </a:pPr>
            <a:r>
              <a:rPr lang="en-US" sz="1400" dirty="0"/>
              <a:t>If approved, a CFCIP project funding request is included in the CRAB agency biennial budget request submitted late summer.</a:t>
            </a:r>
          </a:p>
          <a:p>
            <a:pPr marL="285736" indent="-285736">
              <a:buFont typeface="Arial" panose="020B0604020202020204" pitchFamily="34" charset="0"/>
              <a:buChar char="•"/>
            </a:pPr>
            <a:endParaRPr lang="en-US" sz="1400" dirty="0"/>
          </a:p>
          <a:p>
            <a:r>
              <a:rPr lang="en-US" sz="1400" dirty="0"/>
              <a:t>2019:</a:t>
            </a:r>
          </a:p>
          <a:p>
            <a:pPr marL="285736" indent="-285736">
              <a:buFont typeface="Arial" panose="020B0604020202020204" pitchFamily="34" charset="0"/>
              <a:buChar char="•"/>
            </a:pPr>
            <a:r>
              <a:rPr lang="en-US" sz="1400" dirty="0"/>
              <a:t>State Legislature reviews CRAB CFCIP budgetary request.</a:t>
            </a:r>
          </a:p>
          <a:p>
            <a:pPr marL="285736" indent="-285736">
              <a:buFont typeface="Arial" panose="020B0604020202020204" pitchFamily="34" charset="0"/>
              <a:buChar char="•"/>
            </a:pPr>
            <a:r>
              <a:rPr lang="en-US" sz="1400" dirty="0"/>
              <a:t>If approved by the Legislature and the Governor, CFCIP funds may be available for project expenditures beginning July 1</a:t>
            </a:r>
            <a:r>
              <a:rPr lang="en-US" sz="1400" baseline="30000" dirty="0"/>
              <a:t>st</a:t>
            </a:r>
            <a:r>
              <a:rPr lang="en-US" sz="1400" dirty="0"/>
              <a:t>, or upon execution of the CRAB/County contract, whichever occurs last.</a:t>
            </a:r>
          </a:p>
          <a:p>
            <a:endParaRPr lang="en-US" sz="1400" dirty="0"/>
          </a:p>
          <a:p>
            <a:r>
              <a:rPr lang="en-US" sz="1400" dirty="0"/>
              <a:t>This program is a reimbursement program; it is not a grant in the sense that Skagit County would need to bond the cost of construction.  The program would reimburse Skagit County up to $500,000/year over a 20-year period.  The idea is that the revenue generated by the Ferry District would essentially pay the interest on that bond, which is estimated at 2.5%. </a:t>
            </a:r>
          </a:p>
          <a:p>
            <a:endParaRPr lang="en-US" sz="1400" dirty="0"/>
          </a:p>
          <a:p>
            <a:r>
              <a:rPr lang="en-US" sz="1400" dirty="0"/>
              <a:t>The table illustrates the project cost-sharing requirement for the program.  </a:t>
            </a:r>
          </a:p>
          <a:p>
            <a:r>
              <a:rPr lang="en-US" sz="1400" dirty="0"/>
              <a:t>Note: If the total funding available is $10million, and Skagit County has no ferry district, the County Ferry Capital Improvement Program could share up to 30% of the $10million, or $3million, while Skagit County would be responsible for the remaining 70% or $7million.  The bottom line is that if Skagit County cannot/does not form a ferry district, we need to have a plan to fund up to 70% or more of the total project cost. This money is not guaranteed to be distributed according to the figures in this chart – it could be less from the program and more from Skagit County, or other funding sources.</a:t>
            </a:r>
          </a:p>
          <a:p>
            <a:endParaRPr lang="en-US" sz="1400" dirty="0"/>
          </a:p>
          <a:p>
            <a:r>
              <a:rPr lang="en-US" sz="1400" dirty="0"/>
              <a:t>Although there is a ferry district requirement, current legislature prohibits us from forming a district at this time.  Skagit County is in the process of requesting from CRAB that we be allowed to implement a user surcharge in lieu of a ferry district.  We are waiting to make the request until the new director takes over on Sept. 1, 2017.   There is a Board meeting in October that we can </a:t>
            </a:r>
            <a:r>
              <a:rPr lang="en-US" sz="1400" dirty="0" smtClean="0"/>
              <a:t>possibly </a:t>
            </a:r>
            <a:r>
              <a:rPr lang="en-US" sz="1400" dirty="0"/>
              <a:t>attend.</a:t>
            </a:r>
          </a:p>
          <a:p>
            <a:endParaRPr lang="en-US" sz="1400" dirty="0"/>
          </a:p>
        </p:txBody>
      </p:sp>
      <p:sp>
        <p:nvSpPr>
          <p:cNvPr id="4" name="Slide Number Placeholder 3"/>
          <p:cNvSpPr>
            <a:spLocks noGrp="1"/>
          </p:cNvSpPr>
          <p:nvPr>
            <p:ph type="sldNum" sz="quarter" idx="10"/>
          </p:nvPr>
        </p:nvSpPr>
        <p:spPr/>
        <p:txBody>
          <a:bodyPr/>
          <a:lstStyle/>
          <a:p>
            <a:fld id="{0642F20D-7AD4-4037-A859-39B54BD18A48}" type="slidenum">
              <a:rPr lang="en-US" smtClean="0"/>
              <a:t>8</a:t>
            </a:fld>
            <a:endParaRPr lang="en-US" dirty="0"/>
          </a:p>
        </p:txBody>
      </p:sp>
    </p:spTree>
    <p:extLst>
      <p:ext uri="{BB962C8B-B14F-4D97-AF65-F5344CB8AC3E}">
        <p14:creationId xmlns:p14="http://schemas.microsoft.com/office/powerpoint/2010/main" val="362071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2150"/>
            <a:ext cx="4616450" cy="3463925"/>
          </a:xfrm>
        </p:spPr>
      </p:sp>
      <p:sp>
        <p:nvSpPr>
          <p:cNvPr id="3" name="Notes Placeholder 2"/>
          <p:cNvSpPr>
            <a:spLocks noGrp="1"/>
          </p:cNvSpPr>
          <p:nvPr>
            <p:ph type="body" idx="1"/>
          </p:nvPr>
        </p:nvSpPr>
        <p:spPr/>
        <p:txBody>
          <a:bodyPr/>
          <a:lstStyle/>
          <a:p>
            <a:r>
              <a:rPr lang="en-US" sz="1300" dirty="0">
                <a:latin typeface="Arial" panose="020B0604020202020204" pitchFamily="34" charset="0"/>
                <a:cs typeface="Arial" panose="020B0604020202020204" pitchFamily="34" charset="0"/>
              </a:rPr>
              <a:t>These are potential funding sources, with the exception of the Ferry Boat Program, which allocates funding annually automatically to ferry operators.  The allocated amount is dependent on a formula based on route miles and ridership. Skagit County has received $798,588 in funds over the last several years that can be used for this project.</a:t>
            </a:r>
          </a:p>
          <a:p>
            <a:endParaRPr lang="en-US" sz="1300" dirty="0">
              <a:latin typeface="Arial" panose="020B0604020202020204" pitchFamily="34" charset="0"/>
              <a:cs typeface="Arial" panose="020B0604020202020204" pitchFamily="34" charset="0"/>
            </a:endParaRPr>
          </a:p>
          <a:p>
            <a:r>
              <a:rPr lang="en-US" sz="1300" dirty="0">
                <a:latin typeface="Arial" panose="020B0604020202020204" pitchFamily="34" charset="0"/>
                <a:cs typeface="Arial" panose="020B0604020202020204" pitchFamily="34" charset="0"/>
              </a:rPr>
              <a:t>A ferry district can only be implemented if Senate Bill 5403 is passed, which would amend the Revised Code of Washington (RCW) 36.54 allowing ferry districts to be formed in a county operating </a:t>
            </a:r>
            <a:r>
              <a:rPr lang="en-US" sz="1300" dirty="0" smtClean="0">
                <a:latin typeface="Arial" panose="020B0604020202020204" pitchFamily="34" charset="0"/>
                <a:cs typeface="Arial" panose="020B0604020202020204" pitchFamily="34" charset="0"/>
              </a:rPr>
              <a:t>any </a:t>
            </a:r>
            <a:r>
              <a:rPr lang="en-US" sz="1300" dirty="0">
                <a:latin typeface="Arial" panose="020B0604020202020204" pitchFamily="34" charset="0"/>
                <a:cs typeface="Arial" panose="020B0604020202020204" pitchFamily="34" charset="0"/>
              </a:rPr>
              <a:t>type of ferry, not just passenger-only ferries. The bill’s future is unknown; it has not moved in some time.</a:t>
            </a:r>
          </a:p>
        </p:txBody>
      </p:sp>
      <p:sp>
        <p:nvSpPr>
          <p:cNvPr id="4" name="Slide Number Placeholder 3"/>
          <p:cNvSpPr>
            <a:spLocks noGrp="1"/>
          </p:cNvSpPr>
          <p:nvPr>
            <p:ph type="sldNum" sz="quarter" idx="10"/>
          </p:nvPr>
        </p:nvSpPr>
        <p:spPr/>
        <p:txBody>
          <a:bodyPr/>
          <a:lstStyle/>
          <a:p>
            <a:fld id="{0642F20D-7AD4-4037-A859-39B54BD18A48}" type="slidenum">
              <a:rPr lang="en-US" smtClean="0"/>
              <a:t>9</a:t>
            </a:fld>
            <a:endParaRPr lang="en-US" dirty="0"/>
          </a:p>
        </p:txBody>
      </p:sp>
    </p:spTree>
    <p:extLst>
      <p:ext uri="{BB962C8B-B14F-4D97-AF65-F5344CB8AC3E}">
        <p14:creationId xmlns:p14="http://schemas.microsoft.com/office/powerpoint/2010/main" val="362071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8680DA-1279-450D-B8D5-C986CD9A5B4E}" type="datetimeFigureOut">
              <a:rPr lang="en-US" smtClean="0"/>
              <a:t>8/31/2017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DE1F61-DD05-4E7F-A048-E027A3DEA0D7}" type="slidenum">
              <a:rPr lang="en-US" smtClean="0"/>
              <a:t>‹#›</a:t>
            </a:fld>
            <a:endParaRPr lang="en-US" dirty="0"/>
          </a:p>
        </p:txBody>
      </p:sp>
    </p:spTree>
    <p:extLst>
      <p:ext uri="{BB962C8B-B14F-4D97-AF65-F5344CB8AC3E}">
        <p14:creationId xmlns:p14="http://schemas.microsoft.com/office/powerpoint/2010/main" val="2444645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8680DA-1279-450D-B8D5-C986CD9A5B4E}" type="datetimeFigureOut">
              <a:rPr lang="en-US" smtClean="0"/>
              <a:t>8/31/2017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DE1F61-DD05-4E7F-A048-E027A3DEA0D7}" type="slidenum">
              <a:rPr lang="en-US" smtClean="0"/>
              <a:t>‹#›</a:t>
            </a:fld>
            <a:endParaRPr lang="en-US" dirty="0"/>
          </a:p>
        </p:txBody>
      </p:sp>
    </p:spTree>
    <p:extLst>
      <p:ext uri="{BB962C8B-B14F-4D97-AF65-F5344CB8AC3E}">
        <p14:creationId xmlns:p14="http://schemas.microsoft.com/office/powerpoint/2010/main" val="1763758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8680DA-1279-450D-B8D5-C986CD9A5B4E}" type="datetimeFigureOut">
              <a:rPr lang="en-US" smtClean="0"/>
              <a:t>8/31/2017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DE1F61-DD05-4E7F-A048-E027A3DEA0D7}" type="slidenum">
              <a:rPr lang="en-US" smtClean="0"/>
              <a:t>‹#›</a:t>
            </a:fld>
            <a:endParaRPr lang="en-US" dirty="0"/>
          </a:p>
        </p:txBody>
      </p:sp>
    </p:spTree>
    <p:extLst>
      <p:ext uri="{BB962C8B-B14F-4D97-AF65-F5344CB8AC3E}">
        <p14:creationId xmlns:p14="http://schemas.microsoft.com/office/powerpoint/2010/main" val="1016138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8680DA-1279-450D-B8D5-C986CD9A5B4E}" type="datetimeFigureOut">
              <a:rPr lang="en-US" smtClean="0"/>
              <a:t>8/31/2017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DE1F61-DD05-4E7F-A048-E027A3DEA0D7}" type="slidenum">
              <a:rPr lang="en-US" smtClean="0"/>
              <a:t>‹#›</a:t>
            </a:fld>
            <a:endParaRPr lang="en-US" dirty="0"/>
          </a:p>
        </p:txBody>
      </p:sp>
    </p:spTree>
    <p:extLst>
      <p:ext uri="{BB962C8B-B14F-4D97-AF65-F5344CB8AC3E}">
        <p14:creationId xmlns:p14="http://schemas.microsoft.com/office/powerpoint/2010/main" val="2435830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8680DA-1279-450D-B8D5-C986CD9A5B4E}" type="datetimeFigureOut">
              <a:rPr lang="en-US" smtClean="0"/>
              <a:t>8/31/2017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DE1F61-DD05-4E7F-A048-E027A3DEA0D7}" type="slidenum">
              <a:rPr lang="en-US" smtClean="0"/>
              <a:t>‹#›</a:t>
            </a:fld>
            <a:endParaRPr lang="en-US" dirty="0"/>
          </a:p>
        </p:txBody>
      </p:sp>
    </p:spTree>
    <p:extLst>
      <p:ext uri="{BB962C8B-B14F-4D97-AF65-F5344CB8AC3E}">
        <p14:creationId xmlns:p14="http://schemas.microsoft.com/office/powerpoint/2010/main" val="559006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8680DA-1279-450D-B8D5-C986CD9A5B4E}" type="datetimeFigureOut">
              <a:rPr lang="en-US" smtClean="0"/>
              <a:t>8/31/2017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DE1F61-DD05-4E7F-A048-E027A3DEA0D7}" type="slidenum">
              <a:rPr lang="en-US" smtClean="0"/>
              <a:t>‹#›</a:t>
            </a:fld>
            <a:endParaRPr lang="en-US" dirty="0"/>
          </a:p>
        </p:txBody>
      </p:sp>
    </p:spTree>
    <p:extLst>
      <p:ext uri="{BB962C8B-B14F-4D97-AF65-F5344CB8AC3E}">
        <p14:creationId xmlns:p14="http://schemas.microsoft.com/office/powerpoint/2010/main" val="3688497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8680DA-1279-450D-B8D5-C986CD9A5B4E}" type="datetimeFigureOut">
              <a:rPr lang="en-US" smtClean="0"/>
              <a:t>8/31/2017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1DE1F61-DD05-4E7F-A048-E027A3DEA0D7}" type="slidenum">
              <a:rPr lang="en-US" smtClean="0"/>
              <a:t>‹#›</a:t>
            </a:fld>
            <a:endParaRPr lang="en-US" dirty="0"/>
          </a:p>
        </p:txBody>
      </p:sp>
    </p:spTree>
    <p:extLst>
      <p:ext uri="{BB962C8B-B14F-4D97-AF65-F5344CB8AC3E}">
        <p14:creationId xmlns:p14="http://schemas.microsoft.com/office/powerpoint/2010/main" val="4255314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8680DA-1279-450D-B8D5-C986CD9A5B4E}" type="datetimeFigureOut">
              <a:rPr lang="en-US" smtClean="0"/>
              <a:t>8/31/2017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1DE1F61-DD05-4E7F-A048-E027A3DEA0D7}" type="slidenum">
              <a:rPr lang="en-US" smtClean="0"/>
              <a:t>‹#›</a:t>
            </a:fld>
            <a:endParaRPr lang="en-US" dirty="0"/>
          </a:p>
        </p:txBody>
      </p:sp>
    </p:spTree>
    <p:extLst>
      <p:ext uri="{BB962C8B-B14F-4D97-AF65-F5344CB8AC3E}">
        <p14:creationId xmlns:p14="http://schemas.microsoft.com/office/powerpoint/2010/main" val="3969746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8680DA-1279-450D-B8D5-C986CD9A5B4E}" type="datetimeFigureOut">
              <a:rPr lang="en-US" smtClean="0"/>
              <a:t>8/31/2017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1DE1F61-DD05-4E7F-A048-E027A3DEA0D7}" type="slidenum">
              <a:rPr lang="en-US" smtClean="0"/>
              <a:t>‹#›</a:t>
            </a:fld>
            <a:endParaRPr lang="en-US" dirty="0"/>
          </a:p>
        </p:txBody>
      </p:sp>
    </p:spTree>
    <p:extLst>
      <p:ext uri="{BB962C8B-B14F-4D97-AF65-F5344CB8AC3E}">
        <p14:creationId xmlns:p14="http://schemas.microsoft.com/office/powerpoint/2010/main" val="2574164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8680DA-1279-450D-B8D5-C986CD9A5B4E}" type="datetimeFigureOut">
              <a:rPr lang="en-US" smtClean="0"/>
              <a:t>8/31/2017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DE1F61-DD05-4E7F-A048-E027A3DEA0D7}" type="slidenum">
              <a:rPr lang="en-US" smtClean="0"/>
              <a:t>‹#›</a:t>
            </a:fld>
            <a:endParaRPr lang="en-US" dirty="0"/>
          </a:p>
        </p:txBody>
      </p:sp>
    </p:spTree>
    <p:extLst>
      <p:ext uri="{BB962C8B-B14F-4D97-AF65-F5344CB8AC3E}">
        <p14:creationId xmlns:p14="http://schemas.microsoft.com/office/powerpoint/2010/main" val="4257272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8680DA-1279-450D-B8D5-C986CD9A5B4E}" type="datetimeFigureOut">
              <a:rPr lang="en-US" smtClean="0"/>
              <a:t>8/31/2017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DE1F61-DD05-4E7F-A048-E027A3DEA0D7}" type="slidenum">
              <a:rPr lang="en-US" smtClean="0"/>
              <a:t>‹#›</a:t>
            </a:fld>
            <a:endParaRPr lang="en-US" dirty="0"/>
          </a:p>
        </p:txBody>
      </p:sp>
    </p:spTree>
    <p:extLst>
      <p:ext uri="{BB962C8B-B14F-4D97-AF65-F5344CB8AC3E}">
        <p14:creationId xmlns:p14="http://schemas.microsoft.com/office/powerpoint/2010/main" val="2125658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8680DA-1279-450D-B8D5-C986CD9A5B4E}" type="datetimeFigureOut">
              <a:rPr lang="en-US" smtClean="0"/>
              <a:t>8/31/2017</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DE1F61-DD05-4E7F-A048-E027A3DEA0D7}" type="slidenum">
              <a:rPr lang="en-US" smtClean="0"/>
              <a:t>‹#›</a:t>
            </a:fld>
            <a:endParaRPr lang="en-US" dirty="0"/>
          </a:p>
        </p:txBody>
      </p:sp>
    </p:spTree>
    <p:extLst>
      <p:ext uri="{BB962C8B-B14F-4D97-AF65-F5344CB8AC3E}">
        <p14:creationId xmlns:p14="http://schemas.microsoft.com/office/powerpoint/2010/main" val="397745051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skagitcounty.net/email"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hyperlink" Target="http://www.skagitcounty.net/ferry"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skagitcounty.net/ferry"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mailto:rrowe@co.skagit.wa.us" TargetMode="Externa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9580" y="152400"/>
            <a:ext cx="7467109" cy="707886"/>
          </a:xfrm>
          <a:prstGeom prst="rect">
            <a:avLst/>
          </a:prstGeom>
          <a:noFill/>
        </p:spPr>
        <p:txBody>
          <a:bodyPr wrap="none" rtlCol="0">
            <a:spAutoFit/>
          </a:bodyPr>
          <a:lstStyle/>
          <a:p>
            <a:pPr algn="ctr"/>
            <a:r>
              <a:rPr lang="en-US" sz="4000" b="1" dirty="0" smtClean="0">
                <a:solidFill>
                  <a:srgbClr val="002060"/>
                </a:solidFill>
                <a:latin typeface="Cambria" panose="02040503050406030204" pitchFamily="18" charset="0"/>
              </a:rPr>
              <a:t>  </a:t>
            </a:r>
            <a:r>
              <a:rPr lang="en-US" sz="3200" b="1" dirty="0" smtClean="0">
                <a:solidFill>
                  <a:srgbClr val="002060"/>
                </a:solidFill>
                <a:latin typeface="Arial" panose="020B0604020202020204" pitchFamily="34" charset="0"/>
                <a:cs typeface="Arial" panose="020B0604020202020204" pitchFamily="34" charset="0"/>
              </a:rPr>
              <a:t>Guemes Island Community Meeting </a:t>
            </a:r>
          </a:p>
        </p:txBody>
      </p:sp>
      <p:sp>
        <p:nvSpPr>
          <p:cNvPr id="6" name="TextBox 5"/>
          <p:cNvSpPr txBox="1"/>
          <p:nvPr/>
        </p:nvSpPr>
        <p:spPr>
          <a:xfrm>
            <a:off x="0" y="6172202"/>
            <a:ext cx="9144000" cy="353943"/>
          </a:xfrm>
          <a:prstGeom prst="rect">
            <a:avLst/>
          </a:prstGeom>
          <a:solidFill>
            <a:srgbClr val="002060"/>
          </a:solidFill>
        </p:spPr>
        <p:txBody>
          <a:bodyPr wrap="square" rtlCol="0">
            <a:spAutoFit/>
          </a:bodyPr>
          <a:lstStyle/>
          <a:p>
            <a:r>
              <a:rPr lang="en-US" sz="1700" b="1" dirty="0" smtClean="0">
                <a:solidFill>
                  <a:srgbClr val="002060"/>
                </a:solidFill>
                <a:latin typeface="Cambria" panose="02040503050406030204" pitchFamily="18" charset="0"/>
              </a:rPr>
              <a:t>              </a:t>
            </a:r>
            <a:r>
              <a:rPr lang="en-US" sz="1400" b="1" dirty="0" smtClean="0">
                <a:solidFill>
                  <a:schemeClr val="bg1"/>
                </a:solidFill>
                <a:latin typeface="Arial" panose="020B0604020202020204" pitchFamily="34" charset="0"/>
                <a:cs typeface="Arial" panose="020B0604020202020204" pitchFamily="34" charset="0"/>
              </a:rPr>
              <a:t>August 29th, 5:30 p.m.      Guemes Island Community Center      7549 Guemes Island Road</a:t>
            </a:r>
            <a:endParaRPr lang="en-US" sz="1400" dirty="0" smtClean="0">
              <a:solidFill>
                <a:schemeClr val="bg1"/>
              </a:solidFill>
              <a:latin typeface="Arial" panose="020B0604020202020204" pitchFamily="34" charset="0"/>
              <a:cs typeface="Arial" panose="020B0604020202020204" pitchFamily="34" charset="0"/>
            </a:endParaRPr>
          </a:p>
        </p:txBody>
      </p:sp>
      <p:sp>
        <p:nvSpPr>
          <p:cNvPr id="7" name="Oval 6"/>
          <p:cNvSpPr/>
          <p:nvPr/>
        </p:nvSpPr>
        <p:spPr>
          <a:xfrm>
            <a:off x="2583116" y="2082175"/>
            <a:ext cx="76200"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6218304" y="2080453"/>
            <a:ext cx="76200"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9" name="TextBox 8"/>
          <p:cNvSpPr txBox="1"/>
          <p:nvPr/>
        </p:nvSpPr>
        <p:spPr>
          <a:xfrm>
            <a:off x="3048000" y="5043602"/>
            <a:ext cx="3048000" cy="1015663"/>
          </a:xfrm>
          <a:prstGeom prst="rect">
            <a:avLst/>
          </a:prstGeom>
          <a:noFill/>
        </p:spPr>
        <p:txBody>
          <a:bodyPr wrap="square" rtlCol="0">
            <a:spAutoFit/>
          </a:bodyPr>
          <a:lstStyle/>
          <a:p>
            <a:pPr algn="ctr"/>
            <a:r>
              <a:rPr lang="en-US" sz="2000" b="1" dirty="0" smtClean="0">
                <a:solidFill>
                  <a:srgbClr val="002060"/>
                </a:solidFill>
                <a:latin typeface="Arial" panose="020B0604020202020204" pitchFamily="34" charset="0"/>
                <a:cs typeface="Arial" panose="020B0604020202020204" pitchFamily="34" charset="0"/>
              </a:rPr>
              <a:t>County Commissioners    </a:t>
            </a:r>
          </a:p>
          <a:p>
            <a:pPr algn="ctr"/>
            <a:r>
              <a:rPr lang="en-US" sz="2000" b="1" dirty="0" smtClean="0">
                <a:solidFill>
                  <a:srgbClr val="002060"/>
                </a:solidFill>
                <a:latin typeface="Arial" panose="020B0604020202020204" pitchFamily="34" charset="0"/>
                <a:cs typeface="Arial" panose="020B0604020202020204" pitchFamily="34" charset="0"/>
              </a:rPr>
              <a:t>Public Works    </a:t>
            </a:r>
          </a:p>
          <a:p>
            <a:pPr algn="ctr"/>
            <a:r>
              <a:rPr lang="en-US" sz="2000" b="1" dirty="0" smtClean="0">
                <a:solidFill>
                  <a:srgbClr val="002060"/>
                </a:solidFill>
                <a:latin typeface="Arial" panose="020B0604020202020204" pitchFamily="34" charset="0"/>
                <a:cs typeface="Arial" panose="020B0604020202020204" pitchFamily="34" charset="0"/>
              </a:rPr>
              <a:t>Glosten</a:t>
            </a:r>
          </a:p>
        </p:txBody>
      </p:sp>
      <p:sp>
        <p:nvSpPr>
          <p:cNvPr id="15" name="TextBox 14"/>
          <p:cNvSpPr txBox="1"/>
          <p:nvPr/>
        </p:nvSpPr>
        <p:spPr>
          <a:xfrm>
            <a:off x="0" y="914400"/>
            <a:ext cx="9144000" cy="461665"/>
          </a:xfrm>
          <a:prstGeom prst="rect">
            <a:avLst/>
          </a:prstGeom>
          <a:solidFill>
            <a:srgbClr val="002060"/>
          </a:solidFill>
        </p:spPr>
        <p:txBody>
          <a:bodyPr wrap="square" rtlCol="0">
            <a:spAutoFit/>
          </a:bodyPr>
          <a:lstStyle/>
          <a:p>
            <a:pPr algn="ctr"/>
            <a:r>
              <a:rPr lang="en-US" sz="2400" b="1" dirty="0" smtClean="0">
                <a:solidFill>
                  <a:schemeClr val="bg1"/>
                </a:solidFill>
                <a:latin typeface="Arial" panose="020B0604020202020204" pitchFamily="34" charset="0"/>
                <a:cs typeface="Arial" panose="020B0604020202020204" pitchFamily="34" charset="0"/>
              </a:rPr>
              <a:t>Skagit County Ferry Replacement Project</a:t>
            </a:r>
            <a:endParaRPr lang="en-US" sz="2400" b="1" dirty="0">
              <a:solidFill>
                <a:schemeClr val="bg1"/>
              </a:solidFill>
              <a:latin typeface="Arial" panose="020B0604020202020204" pitchFamily="34" charset="0"/>
              <a:cs typeface="Arial" panose="020B0604020202020204" pitchFamily="34" charset="0"/>
            </a:endParaRPr>
          </a:p>
        </p:txBody>
      </p:sp>
      <p:pic>
        <p:nvPicPr>
          <p:cNvPr id="17" name="Picture 16" descr="SClogo2x2300dpi.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2000" y="5032938"/>
            <a:ext cx="1059116" cy="1033527"/>
          </a:xfrm>
          <a:prstGeom prst="rect">
            <a:avLst/>
          </a:prstGeom>
          <a:noFill/>
          <a:ln>
            <a:noFill/>
          </a:ln>
        </p:spPr>
      </p:pic>
      <p:sp>
        <p:nvSpPr>
          <p:cNvPr id="18" name="Oval 17"/>
          <p:cNvSpPr/>
          <p:nvPr/>
        </p:nvSpPr>
        <p:spPr>
          <a:xfrm>
            <a:off x="2773296" y="6346027"/>
            <a:ext cx="46104"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5988096" y="6346027"/>
            <a:ext cx="46104"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2" name="Picture 4" descr="C:\Users\rrowe\AppData\Local\Microsoft\Windows\Temporary Internet Files\Content.Outlook\ZHE1P0XB\IMGP7119   GF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7500" y="1486738"/>
            <a:ext cx="5219700" cy="34920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56404" y="5065202"/>
            <a:ext cx="929685" cy="929685"/>
          </a:xfrm>
          <a:prstGeom prst="rect">
            <a:avLst/>
          </a:prstGeom>
        </p:spPr>
      </p:pic>
    </p:spTree>
    <p:extLst>
      <p:ext uri="{BB962C8B-B14F-4D97-AF65-F5344CB8AC3E}">
        <p14:creationId xmlns:p14="http://schemas.microsoft.com/office/powerpoint/2010/main" val="21008884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7933" y="1219200"/>
            <a:ext cx="8746069" cy="4955203"/>
          </a:xfrm>
          <a:prstGeom prst="rect">
            <a:avLst/>
          </a:prstGeom>
          <a:noFill/>
        </p:spPr>
        <p:txBody>
          <a:bodyPr wrap="square" rtlCol="0">
            <a:spAutoFit/>
          </a:bodyPr>
          <a:lstStyle/>
          <a:p>
            <a:pPr marL="285750" indent="-285750">
              <a:buFont typeface="Wingdings" panose="05000000000000000000" pitchFamily="2" charset="2"/>
              <a:buChar char="q"/>
            </a:pPr>
            <a:r>
              <a:rPr lang="en-US" sz="1600" b="1" dirty="0" smtClean="0">
                <a:solidFill>
                  <a:srgbClr val="002060"/>
                </a:solidFill>
                <a:latin typeface="Arial" panose="020B0604020202020204" pitchFamily="34" charset="0"/>
                <a:cs typeface="Arial" panose="020B0604020202020204" pitchFamily="34" charset="0"/>
              </a:rPr>
              <a:t>Key Stakeholders</a:t>
            </a:r>
          </a:p>
          <a:p>
            <a:endParaRPr lang="en-US" sz="1200" b="1" dirty="0" smtClean="0">
              <a:solidFill>
                <a:srgbClr val="002060"/>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en-US" sz="1600" dirty="0">
                <a:solidFill>
                  <a:srgbClr val="002060"/>
                </a:solidFill>
                <a:latin typeface="Arial" panose="020B0604020202020204" pitchFamily="34" charset="0"/>
                <a:cs typeface="Arial" panose="020B0604020202020204" pitchFamily="34" charset="0"/>
              </a:rPr>
              <a:t>Guemes Island </a:t>
            </a:r>
            <a:r>
              <a:rPr lang="en-US" sz="1600" dirty="0" smtClean="0">
                <a:solidFill>
                  <a:srgbClr val="002060"/>
                </a:solidFill>
                <a:latin typeface="Arial" panose="020B0604020202020204" pitchFamily="34" charset="0"/>
                <a:cs typeface="Arial" panose="020B0604020202020204" pitchFamily="34" charset="0"/>
              </a:rPr>
              <a:t>Residents, Property Owners &amp; Ferry Users</a:t>
            </a:r>
            <a:endParaRPr lang="en-US" sz="1600" dirty="0">
              <a:solidFill>
                <a:srgbClr val="002060"/>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en-US" sz="1600" dirty="0" smtClean="0">
                <a:solidFill>
                  <a:srgbClr val="002060"/>
                </a:solidFill>
                <a:latin typeface="Arial" panose="020B0604020202020204" pitchFamily="34" charset="0"/>
                <a:cs typeface="Arial" panose="020B0604020202020204" pitchFamily="34" charset="0"/>
              </a:rPr>
              <a:t>Board of Skagit County Commissioners</a:t>
            </a:r>
          </a:p>
          <a:p>
            <a:pPr marL="742950" lvl="1" indent="-285750">
              <a:buFont typeface="Wingdings" panose="05000000000000000000" pitchFamily="2" charset="2"/>
              <a:buChar char="§"/>
            </a:pPr>
            <a:r>
              <a:rPr lang="en-US" sz="1600" dirty="0" smtClean="0">
                <a:solidFill>
                  <a:srgbClr val="002060"/>
                </a:solidFill>
                <a:latin typeface="Arial" panose="020B0604020202020204" pitchFamily="34" charset="0"/>
                <a:cs typeface="Arial" panose="020B0604020202020204" pitchFamily="34" charset="0"/>
              </a:rPr>
              <a:t>Skagit </a:t>
            </a:r>
            <a:r>
              <a:rPr lang="en-US" sz="1600" dirty="0">
                <a:solidFill>
                  <a:srgbClr val="002060"/>
                </a:solidFill>
                <a:latin typeface="Arial" panose="020B0604020202020204" pitchFamily="34" charset="0"/>
                <a:cs typeface="Arial" panose="020B0604020202020204" pitchFamily="34" charset="0"/>
              </a:rPr>
              <a:t>County </a:t>
            </a:r>
            <a:r>
              <a:rPr lang="en-US" sz="1600" dirty="0" smtClean="0">
                <a:solidFill>
                  <a:srgbClr val="002060"/>
                </a:solidFill>
                <a:latin typeface="Arial" panose="020B0604020202020204" pitchFamily="34" charset="0"/>
                <a:cs typeface="Arial" panose="020B0604020202020204" pitchFamily="34" charset="0"/>
              </a:rPr>
              <a:t>Public Works &amp; Planning</a:t>
            </a:r>
          </a:p>
          <a:p>
            <a:pPr marL="742950" lvl="1" indent="-285750">
              <a:buFont typeface="Wingdings" panose="05000000000000000000" pitchFamily="2" charset="2"/>
              <a:buChar char="§"/>
            </a:pPr>
            <a:r>
              <a:rPr lang="en-US" sz="1600" dirty="0" smtClean="0">
                <a:solidFill>
                  <a:srgbClr val="002060"/>
                </a:solidFill>
                <a:latin typeface="Arial" panose="020B0604020202020204" pitchFamily="34" charset="0"/>
                <a:cs typeface="Arial" panose="020B0604020202020204" pitchFamily="34" charset="0"/>
              </a:rPr>
              <a:t>Vessel Operators</a:t>
            </a:r>
          </a:p>
          <a:p>
            <a:pPr marL="742950" lvl="1" indent="-285750">
              <a:buFont typeface="Wingdings" panose="05000000000000000000" pitchFamily="2" charset="2"/>
              <a:buChar char="§"/>
            </a:pPr>
            <a:r>
              <a:rPr lang="en-US" sz="1600" dirty="0" smtClean="0">
                <a:solidFill>
                  <a:srgbClr val="002060"/>
                </a:solidFill>
                <a:latin typeface="Arial" panose="020B0604020202020204" pitchFamily="34" charset="0"/>
                <a:cs typeface="Arial" panose="020B0604020202020204" pitchFamily="34" charset="0"/>
              </a:rPr>
              <a:t>Skagit County Residents &amp; Visitors</a:t>
            </a:r>
          </a:p>
          <a:p>
            <a:pPr marL="742950" lvl="1" indent="-285750">
              <a:buFont typeface="Wingdings" panose="05000000000000000000" pitchFamily="2" charset="2"/>
              <a:buChar char="§"/>
            </a:pPr>
            <a:r>
              <a:rPr lang="en-US" sz="1600" dirty="0" smtClean="0">
                <a:solidFill>
                  <a:srgbClr val="002060"/>
                </a:solidFill>
                <a:latin typeface="Arial" panose="020B0604020202020204" pitchFamily="34" charset="0"/>
                <a:cs typeface="Arial" panose="020B0604020202020204" pitchFamily="34" charset="0"/>
              </a:rPr>
              <a:t>Regulators - USCG</a:t>
            </a:r>
          </a:p>
          <a:p>
            <a:pPr marL="742950" lvl="1" indent="-285750">
              <a:buFont typeface="Wingdings" panose="05000000000000000000" pitchFamily="2" charset="2"/>
              <a:buChar char="§"/>
            </a:pPr>
            <a:r>
              <a:rPr lang="en-US" sz="1600" dirty="0">
                <a:solidFill>
                  <a:srgbClr val="002060"/>
                </a:solidFill>
                <a:latin typeface="Arial" panose="020B0604020202020204" pitchFamily="34" charset="0"/>
                <a:cs typeface="Arial" panose="020B0604020202020204" pitchFamily="34" charset="0"/>
              </a:rPr>
              <a:t>Emergency </a:t>
            </a:r>
            <a:r>
              <a:rPr lang="en-US" sz="1600" dirty="0" smtClean="0">
                <a:solidFill>
                  <a:srgbClr val="002060"/>
                </a:solidFill>
                <a:latin typeface="Arial" panose="020B0604020202020204" pitchFamily="34" charset="0"/>
                <a:cs typeface="Arial" panose="020B0604020202020204" pitchFamily="34" charset="0"/>
              </a:rPr>
              <a:t>Services </a:t>
            </a:r>
          </a:p>
          <a:p>
            <a:pPr marL="742950" lvl="1" indent="-285750">
              <a:buFont typeface="Wingdings" panose="05000000000000000000" pitchFamily="2" charset="2"/>
              <a:buChar char="§"/>
            </a:pPr>
            <a:r>
              <a:rPr lang="en-US" sz="1600" dirty="0" smtClean="0">
                <a:solidFill>
                  <a:srgbClr val="002060"/>
                </a:solidFill>
                <a:latin typeface="Arial" panose="020B0604020202020204" pitchFamily="34" charset="0"/>
                <a:cs typeface="Arial" panose="020B0604020202020204" pitchFamily="34" charset="0"/>
              </a:rPr>
              <a:t>Utilities</a:t>
            </a:r>
          </a:p>
          <a:p>
            <a:pPr marL="742950" lvl="1" indent="-285750">
              <a:buFont typeface="Wingdings" panose="05000000000000000000" pitchFamily="2" charset="2"/>
              <a:buChar char="§"/>
            </a:pPr>
            <a:r>
              <a:rPr lang="en-US" sz="1600" dirty="0" smtClean="0">
                <a:solidFill>
                  <a:srgbClr val="002060"/>
                </a:solidFill>
                <a:latin typeface="Arial" panose="020B0604020202020204" pitchFamily="34" charset="0"/>
                <a:cs typeface="Arial" panose="020B0604020202020204" pitchFamily="34" charset="0"/>
              </a:rPr>
              <a:t>Local Counties, Cities</a:t>
            </a:r>
            <a:r>
              <a:rPr lang="en-US" sz="1600" dirty="0">
                <a:solidFill>
                  <a:srgbClr val="002060"/>
                </a:solidFill>
                <a:latin typeface="Arial" panose="020B0604020202020204" pitchFamily="34" charset="0"/>
                <a:cs typeface="Arial" panose="020B0604020202020204" pitchFamily="34" charset="0"/>
              </a:rPr>
              <a:t>, Towns, </a:t>
            </a:r>
            <a:r>
              <a:rPr lang="en-US" sz="1600" dirty="0" smtClean="0">
                <a:solidFill>
                  <a:srgbClr val="002060"/>
                </a:solidFill>
                <a:latin typeface="Arial" panose="020B0604020202020204" pitchFamily="34" charset="0"/>
                <a:cs typeface="Arial" panose="020B0604020202020204" pitchFamily="34" charset="0"/>
              </a:rPr>
              <a:t>Ports</a:t>
            </a:r>
          </a:p>
          <a:p>
            <a:pPr marL="742950" lvl="1" indent="-285750">
              <a:buFont typeface="Wingdings" panose="05000000000000000000" pitchFamily="2" charset="2"/>
              <a:buChar char="§"/>
            </a:pPr>
            <a:r>
              <a:rPr lang="en-US" sz="1600" dirty="0" smtClean="0">
                <a:solidFill>
                  <a:srgbClr val="002060"/>
                </a:solidFill>
                <a:latin typeface="Arial" panose="020B0604020202020204" pitchFamily="34" charset="0"/>
                <a:cs typeface="Arial" panose="020B0604020202020204" pitchFamily="34" charset="0"/>
              </a:rPr>
              <a:t>State &amp; Federal Government (Funding)</a:t>
            </a:r>
          </a:p>
          <a:p>
            <a:pPr marL="742950" lvl="1" indent="-285750">
              <a:buFont typeface="Wingdings" panose="05000000000000000000" pitchFamily="2" charset="2"/>
              <a:buChar char="§"/>
            </a:pPr>
            <a:r>
              <a:rPr lang="en-US" sz="1600" dirty="0" smtClean="0">
                <a:solidFill>
                  <a:srgbClr val="002060"/>
                </a:solidFill>
                <a:latin typeface="Arial" panose="020B0604020202020204" pitchFamily="34" charset="0"/>
                <a:cs typeface="Arial" panose="020B0604020202020204" pitchFamily="34" charset="0"/>
              </a:rPr>
              <a:t>Advocacy Groups</a:t>
            </a:r>
          </a:p>
          <a:p>
            <a:pPr marL="742950" lvl="1" indent="-285750">
              <a:buFont typeface="Wingdings" panose="05000000000000000000" pitchFamily="2" charset="2"/>
              <a:buChar char="q"/>
            </a:pPr>
            <a:endParaRPr lang="en-US" sz="1600" b="1" dirty="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600" b="1" dirty="0" smtClean="0">
                <a:solidFill>
                  <a:srgbClr val="002060"/>
                </a:solidFill>
                <a:latin typeface="Arial" panose="020B0604020202020204" pitchFamily="34" charset="0"/>
                <a:cs typeface="Arial" panose="020B0604020202020204" pitchFamily="34" charset="0"/>
              </a:rPr>
              <a:t>Stakeholder Engagement</a:t>
            </a:r>
          </a:p>
          <a:p>
            <a:endParaRPr lang="en-US" sz="1200" b="1" dirty="0">
              <a:solidFill>
                <a:srgbClr val="002060"/>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en-US" sz="1600" dirty="0" smtClean="0">
                <a:solidFill>
                  <a:srgbClr val="002060"/>
                </a:solidFill>
                <a:latin typeface="Arial" panose="020B0604020202020204" pitchFamily="34" charset="0"/>
                <a:cs typeface="Arial" panose="020B0604020202020204" pitchFamily="34" charset="0"/>
              </a:rPr>
              <a:t>Ferry Committee Meetings</a:t>
            </a:r>
          </a:p>
          <a:p>
            <a:pPr marL="742950" lvl="1" indent="-285750">
              <a:buFont typeface="Wingdings" panose="05000000000000000000" pitchFamily="2" charset="2"/>
              <a:buChar char="§"/>
            </a:pPr>
            <a:r>
              <a:rPr lang="en-US" sz="1600" dirty="0" smtClean="0">
                <a:solidFill>
                  <a:srgbClr val="002060"/>
                </a:solidFill>
                <a:latin typeface="Arial" panose="020B0604020202020204" pitchFamily="34" charset="0"/>
                <a:cs typeface="Arial" panose="020B0604020202020204" pitchFamily="34" charset="0"/>
              </a:rPr>
              <a:t>Project Advisory Committee</a:t>
            </a:r>
          </a:p>
          <a:p>
            <a:pPr marL="742950" lvl="1" indent="-285750">
              <a:buFont typeface="Wingdings" panose="05000000000000000000" pitchFamily="2" charset="2"/>
              <a:buChar char="§"/>
            </a:pPr>
            <a:r>
              <a:rPr lang="en-US" sz="1600" dirty="0" smtClean="0">
                <a:solidFill>
                  <a:srgbClr val="002060"/>
                </a:solidFill>
                <a:latin typeface="Arial" panose="020B0604020202020204" pitchFamily="34" charset="0"/>
                <a:cs typeface="Arial" panose="020B0604020202020204" pitchFamily="34" charset="0"/>
              </a:rPr>
              <a:t>Public Meetings / Work Sessions</a:t>
            </a:r>
            <a:endParaRPr lang="en-US" sz="1600" dirty="0">
              <a:solidFill>
                <a:srgbClr val="002060"/>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en-US" sz="1600" dirty="0" smtClean="0">
                <a:solidFill>
                  <a:srgbClr val="002060"/>
                </a:solidFill>
                <a:latin typeface="Arial" panose="020B0604020202020204" pitchFamily="34" charset="0"/>
                <a:cs typeface="Arial" panose="020B0604020202020204" pitchFamily="34" charset="0"/>
              </a:rPr>
              <a:t>Skagit County Project Delivery Team</a:t>
            </a:r>
          </a:p>
          <a:p>
            <a:pPr marL="742950" lvl="1" indent="-285750">
              <a:buFont typeface="Wingdings" panose="05000000000000000000" pitchFamily="2" charset="2"/>
              <a:buChar char="v"/>
            </a:pPr>
            <a:endParaRPr lang="en-US" sz="400" b="1" dirty="0">
              <a:solidFill>
                <a:srgbClr val="00206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8601" y="2453125"/>
            <a:ext cx="3434765" cy="2576075"/>
          </a:xfrm>
          <a:prstGeom prst="rect">
            <a:avLst/>
          </a:prstGeom>
        </p:spPr>
      </p:pic>
      <p:sp>
        <p:nvSpPr>
          <p:cNvPr id="5" name="TextBox 4"/>
          <p:cNvSpPr txBox="1"/>
          <p:nvPr/>
        </p:nvSpPr>
        <p:spPr>
          <a:xfrm>
            <a:off x="0" y="228600"/>
            <a:ext cx="9144000" cy="400110"/>
          </a:xfrm>
          <a:prstGeom prst="rect">
            <a:avLst/>
          </a:prstGeom>
          <a:solidFill>
            <a:srgbClr val="002060"/>
          </a:solidFill>
        </p:spPr>
        <p:txBody>
          <a:bodyPr wrap="square" rtlCol="0">
            <a:spAutoFit/>
          </a:bodyPr>
          <a:lstStyle/>
          <a:p>
            <a:r>
              <a:rPr lang="en-US" sz="2000" b="1" cap="all" dirty="0" smtClean="0">
                <a:solidFill>
                  <a:schemeClr val="bg1"/>
                </a:solidFill>
                <a:latin typeface="Arial" panose="020B0604020202020204" pitchFamily="34" charset="0"/>
                <a:cs typeface="Arial" panose="020B0604020202020204" pitchFamily="34" charset="0"/>
              </a:rPr>
              <a:t>COMMUNITY &amp; STAKEHOLDER ENGAGEMENT</a:t>
            </a:r>
            <a:endParaRPr lang="en-US" sz="2000" b="1" cap="all"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38921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333" y="838202"/>
            <a:ext cx="8746069" cy="5940088"/>
          </a:xfrm>
          <a:prstGeom prst="rect">
            <a:avLst/>
          </a:prstGeom>
          <a:noFill/>
        </p:spPr>
        <p:txBody>
          <a:bodyPr wrap="square" rtlCol="0">
            <a:spAutoFit/>
          </a:bodyPr>
          <a:lstStyle/>
          <a:p>
            <a:r>
              <a:rPr lang="en-US" b="1" u="sng" cap="all" dirty="0" smtClean="0">
                <a:solidFill>
                  <a:srgbClr val="002060"/>
                </a:solidFill>
                <a:latin typeface="Arial" panose="020B0604020202020204" pitchFamily="34" charset="0"/>
                <a:cs typeface="Arial" panose="020B0604020202020204" pitchFamily="34" charset="0"/>
              </a:rPr>
              <a:t>How do I stay informed?</a:t>
            </a:r>
          </a:p>
          <a:p>
            <a:endParaRPr lang="en-US" sz="1200" b="1" dirty="0" smtClean="0">
              <a:solidFill>
                <a:srgbClr val="002060"/>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q"/>
            </a:pPr>
            <a:r>
              <a:rPr lang="en-US" sz="1600" b="1" dirty="0">
                <a:solidFill>
                  <a:srgbClr val="002060"/>
                </a:solidFill>
                <a:latin typeface="Arial" panose="020B0604020202020204" pitchFamily="34" charset="0"/>
                <a:cs typeface="Arial" panose="020B0604020202020204" pitchFamily="34" charset="0"/>
              </a:rPr>
              <a:t>Email notifications</a:t>
            </a:r>
          </a:p>
          <a:p>
            <a:pPr marL="742950" lvl="1" indent="-285750">
              <a:buFont typeface="Wingdings" panose="05000000000000000000" pitchFamily="2" charset="2"/>
              <a:buChar char="v"/>
            </a:pPr>
            <a:endParaRPr lang="en-US" sz="400" b="1" dirty="0">
              <a:solidFill>
                <a:srgbClr val="002060"/>
              </a:solidFill>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
            </a:pPr>
            <a:r>
              <a:rPr lang="en-US" sz="1600" dirty="0">
                <a:solidFill>
                  <a:srgbClr val="002060"/>
                </a:solidFill>
                <a:latin typeface="Arial" panose="020B0604020202020204" pitchFamily="34" charset="0"/>
                <a:cs typeface="Arial" panose="020B0604020202020204" pitchFamily="34" charset="0"/>
              </a:rPr>
              <a:t>Project updates, newsletters &amp; ferry news</a:t>
            </a:r>
          </a:p>
          <a:p>
            <a:pPr marL="1200150" lvl="2" indent="-285750">
              <a:buFont typeface="Wingdings" panose="05000000000000000000" pitchFamily="2" charset="2"/>
              <a:buChar char="§"/>
            </a:pPr>
            <a:r>
              <a:rPr lang="en-US" sz="1600" dirty="0">
                <a:solidFill>
                  <a:srgbClr val="002060"/>
                </a:solidFill>
                <a:latin typeface="Arial" panose="020B0604020202020204" pitchFamily="34" charset="0"/>
                <a:cs typeface="Arial" panose="020B0604020202020204" pitchFamily="34" charset="0"/>
              </a:rPr>
              <a:t>Sign up at </a:t>
            </a:r>
            <a:r>
              <a:rPr lang="en-US" sz="1600" dirty="0">
                <a:solidFill>
                  <a:srgbClr val="002060"/>
                </a:solidFill>
                <a:latin typeface="Arial" panose="020B0604020202020204" pitchFamily="34" charset="0"/>
                <a:cs typeface="Arial" panose="020B0604020202020204" pitchFamily="34" charset="0"/>
                <a:hlinkClick r:id="rId3"/>
              </a:rPr>
              <a:t>skagitcounty.net/email</a:t>
            </a:r>
            <a:r>
              <a:rPr lang="en-US" sz="1600" dirty="0">
                <a:solidFill>
                  <a:srgbClr val="002060"/>
                </a:solidFill>
                <a:latin typeface="Arial" panose="020B0604020202020204" pitchFamily="34" charset="0"/>
                <a:cs typeface="Arial" panose="020B0604020202020204" pitchFamily="34" charset="0"/>
              </a:rPr>
              <a:t> </a:t>
            </a:r>
          </a:p>
          <a:p>
            <a:pPr marL="1200150" lvl="2" indent="-285750">
              <a:buFont typeface="Wingdings" panose="05000000000000000000" pitchFamily="2" charset="2"/>
              <a:buChar char="§"/>
            </a:pPr>
            <a:r>
              <a:rPr lang="en-US" sz="1600" dirty="0">
                <a:solidFill>
                  <a:srgbClr val="002060"/>
                </a:solidFill>
                <a:latin typeface="Arial" panose="020B0604020202020204" pitchFamily="34" charset="0"/>
                <a:cs typeface="Arial" panose="020B0604020202020204" pitchFamily="34" charset="0"/>
              </a:rPr>
              <a:t>Select “Guemes Island Ferry Information</a:t>
            </a:r>
            <a:r>
              <a:rPr lang="en-US" sz="1600" dirty="0" smtClean="0">
                <a:solidFill>
                  <a:srgbClr val="002060"/>
                </a:solidFill>
                <a:latin typeface="Arial" panose="020B0604020202020204" pitchFamily="34" charset="0"/>
                <a:cs typeface="Arial" panose="020B0604020202020204" pitchFamily="34" charset="0"/>
              </a:rPr>
              <a:t>”</a:t>
            </a:r>
          </a:p>
          <a:p>
            <a:pPr marL="1200150" lvl="2" indent="-285750">
              <a:buFont typeface="Wingdings" panose="05000000000000000000" pitchFamily="2" charset="2"/>
              <a:buChar char="§"/>
            </a:pPr>
            <a:endParaRPr lang="en-US" sz="1200" dirty="0">
              <a:solidFill>
                <a:srgbClr val="002060"/>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q"/>
            </a:pPr>
            <a:r>
              <a:rPr lang="en-US" sz="1600" b="1" dirty="0">
                <a:solidFill>
                  <a:srgbClr val="002060"/>
                </a:solidFill>
                <a:latin typeface="Arial" panose="020B0604020202020204" pitchFamily="34" charset="0"/>
                <a:cs typeface="Arial" panose="020B0604020202020204" pitchFamily="34" charset="0"/>
              </a:rPr>
              <a:t>Project Website</a:t>
            </a:r>
          </a:p>
          <a:p>
            <a:pPr marL="742950" lvl="1" indent="-285750">
              <a:buFont typeface="Wingdings" panose="05000000000000000000" pitchFamily="2" charset="2"/>
              <a:buChar char="v"/>
            </a:pPr>
            <a:endParaRPr lang="en-US" sz="400" b="1" dirty="0">
              <a:solidFill>
                <a:srgbClr val="002060"/>
              </a:solidFill>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
            </a:pPr>
            <a:r>
              <a:rPr lang="en-US" sz="1600" dirty="0">
                <a:solidFill>
                  <a:srgbClr val="002060"/>
                </a:solidFill>
                <a:latin typeface="Arial" panose="020B0604020202020204" pitchFamily="34" charset="0"/>
                <a:cs typeface="Arial" panose="020B0604020202020204" pitchFamily="34" charset="0"/>
                <a:hlinkClick r:id="rId4"/>
              </a:rPr>
              <a:t>skagitcounty.net/ferry</a:t>
            </a:r>
            <a:endParaRPr lang="en-US" sz="1200" b="1" dirty="0">
              <a:solidFill>
                <a:srgbClr val="002060"/>
              </a:solidFill>
              <a:latin typeface="Arial" panose="020B0604020202020204" pitchFamily="34" charset="0"/>
              <a:cs typeface="Arial" panose="020B0604020202020204" pitchFamily="34" charset="0"/>
            </a:endParaRPr>
          </a:p>
          <a:p>
            <a:pPr lvl="1"/>
            <a:endParaRPr lang="en-US" sz="1200" b="1" dirty="0" smtClean="0">
              <a:solidFill>
                <a:srgbClr val="002060"/>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q"/>
            </a:pPr>
            <a:r>
              <a:rPr lang="en-US" sz="1600" b="1" dirty="0" smtClean="0">
                <a:solidFill>
                  <a:srgbClr val="002060"/>
                </a:solidFill>
                <a:latin typeface="Arial" panose="020B0604020202020204" pitchFamily="34" charset="0"/>
                <a:cs typeface="Arial" panose="020B0604020202020204" pitchFamily="34" charset="0"/>
              </a:rPr>
              <a:t>Project Newsletters</a:t>
            </a:r>
          </a:p>
          <a:p>
            <a:pPr marL="285750" indent="-285750">
              <a:buFont typeface="Wingdings" panose="05000000000000000000" pitchFamily="2" charset="2"/>
              <a:buChar char="v"/>
            </a:pPr>
            <a:endParaRPr lang="en-US" sz="400" b="1" dirty="0" smtClean="0">
              <a:solidFill>
                <a:srgbClr val="002060"/>
              </a:solidFill>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
            </a:pPr>
            <a:r>
              <a:rPr lang="en-US" sz="1600" dirty="0" smtClean="0">
                <a:solidFill>
                  <a:srgbClr val="002060"/>
                </a:solidFill>
                <a:latin typeface="Arial" panose="020B0604020202020204" pitchFamily="34" charset="0"/>
                <a:cs typeface="Arial" panose="020B0604020202020204" pitchFamily="34" charset="0"/>
              </a:rPr>
              <a:t>Published monthly</a:t>
            </a:r>
          </a:p>
          <a:p>
            <a:pPr marL="1200150" lvl="2" indent="-285750">
              <a:buFont typeface="Wingdings" panose="05000000000000000000" pitchFamily="2" charset="2"/>
              <a:buChar char="§"/>
            </a:pPr>
            <a:r>
              <a:rPr lang="en-US" sz="1600" dirty="0" smtClean="0">
                <a:solidFill>
                  <a:srgbClr val="002060"/>
                </a:solidFill>
                <a:latin typeface="Arial" panose="020B0604020202020204" pitchFamily="34" charset="0"/>
                <a:cs typeface="Arial" panose="020B0604020202020204" pitchFamily="34" charset="0"/>
              </a:rPr>
              <a:t>Mailed and/or emailed</a:t>
            </a:r>
          </a:p>
          <a:p>
            <a:pPr marL="1200150" lvl="2" indent="-285750">
              <a:buFont typeface="Wingdings" panose="05000000000000000000" pitchFamily="2" charset="2"/>
              <a:buChar char="§"/>
            </a:pPr>
            <a:endParaRPr lang="en-US" sz="1200" b="1" dirty="0" smtClean="0">
              <a:solidFill>
                <a:srgbClr val="002060"/>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q"/>
            </a:pPr>
            <a:r>
              <a:rPr lang="en-US" sz="1600" b="1" dirty="0" smtClean="0">
                <a:solidFill>
                  <a:srgbClr val="002060"/>
                </a:solidFill>
                <a:latin typeface="Arial" panose="020B0604020202020204" pitchFamily="34" charset="0"/>
                <a:cs typeface="Arial" panose="020B0604020202020204" pitchFamily="34" charset="0"/>
              </a:rPr>
              <a:t>Attend a meeting with the Ferry Committee &amp; Public Works</a:t>
            </a:r>
          </a:p>
          <a:p>
            <a:pPr marL="742950" lvl="1" indent="-285750">
              <a:buFont typeface="Wingdings" panose="05000000000000000000" pitchFamily="2" charset="2"/>
              <a:buChar char="v"/>
            </a:pPr>
            <a:endParaRPr lang="en-US" sz="400" b="1" dirty="0" smtClean="0">
              <a:solidFill>
                <a:srgbClr val="002060"/>
              </a:solidFill>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
            </a:pPr>
            <a:r>
              <a:rPr lang="en-US" sz="1600" dirty="0" smtClean="0">
                <a:solidFill>
                  <a:srgbClr val="002060"/>
                </a:solidFill>
                <a:latin typeface="Arial" panose="020B0604020202020204" pitchFamily="34" charset="0"/>
                <a:cs typeface="Arial" panose="020B0604020202020204" pitchFamily="34" charset="0"/>
              </a:rPr>
              <a:t>Open to the public</a:t>
            </a:r>
          </a:p>
          <a:p>
            <a:pPr marL="1200150" lvl="2" indent="-285750">
              <a:buFont typeface="Wingdings" panose="05000000000000000000" pitchFamily="2" charset="2"/>
              <a:buChar char="§"/>
            </a:pPr>
            <a:r>
              <a:rPr lang="en-US" sz="1600" dirty="0" smtClean="0">
                <a:solidFill>
                  <a:srgbClr val="002060"/>
                </a:solidFill>
                <a:latin typeface="Arial" panose="020B0604020202020204" pitchFamily="34" charset="0"/>
                <a:cs typeface="Arial" panose="020B0604020202020204" pitchFamily="34" charset="0"/>
              </a:rPr>
              <a:t>Dates:     Sept. 1, Oct. 6, Nov. 3, Dec. 1, 2017</a:t>
            </a:r>
          </a:p>
          <a:p>
            <a:pPr marL="1200150" lvl="2" indent="-285750">
              <a:buFont typeface="Wingdings" panose="05000000000000000000" pitchFamily="2" charset="2"/>
              <a:buChar char="§"/>
            </a:pPr>
            <a:r>
              <a:rPr lang="en-US" sz="1600" dirty="0" smtClean="0">
                <a:solidFill>
                  <a:srgbClr val="002060"/>
                </a:solidFill>
                <a:latin typeface="Arial" panose="020B0604020202020204" pitchFamily="34" charset="0"/>
                <a:cs typeface="Arial" panose="020B0604020202020204" pitchFamily="34" charset="0"/>
              </a:rPr>
              <a:t>Time:       2:00 – 3:50 p.m.</a:t>
            </a:r>
          </a:p>
          <a:p>
            <a:pPr marL="1200150" lvl="2" indent="-285750">
              <a:buFont typeface="Wingdings" panose="05000000000000000000" pitchFamily="2" charset="2"/>
              <a:buChar char="§"/>
            </a:pPr>
            <a:r>
              <a:rPr lang="en-US" sz="1600" dirty="0" smtClean="0">
                <a:solidFill>
                  <a:srgbClr val="002060"/>
                </a:solidFill>
                <a:latin typeface="Arial" panose="020B0604020202020204" pitchFamily="34" charset="0"/>
                <a:cs typeface="Arial" panose="020B0604020202020204" pitchFamily="34" charset="0"/>
              </a:rPr>
              <a:t>Location: Anacortes Public Library Conference Room (in lobby)</a:t>
            </a:r>
          </a:p>
          <a:p>
            <a:pPr marL="1200150" lvl="2" indent="-285750">
              <a:buFont typeface="Wingdings" panose="05000000000000000000" pitchFamily="2" charset="2"/>
              <a:buChar char="§"/>
            </a:pPr>
            <a:endParaRPr lang="en-US" sz="1200" dirty="0">
              <a:solidFill>
                <a:srgbClr val="002060"/>
              </a:solidFill>
              <a:latin typeface="Arial" panose="020B0604020202020204" pitchFamily="34" charset="0"/>
              <a:cs typeface="Arial" panose="020B0604020202020204" pitchFamily="34" charset="0"/>
            </a:endParaRPr>
          </a:p>
          <a:p>
            <a:r>
              <a:rPr lang="en-US" b="1" u="sng" cap="all" dirty="0">
                <a:solidFill>
                  <a:srgbClr val="002060"/>
                </a:solidFill>
                <a:latin typeface="Arial" panose="020B0604020202020204" pitchFamily="34" charset="0"/>
                <a:cs typeface="Arial" panose="020B0604020202020204" pitchFamily="34" charset="0"/>
              </a:rPr>
              <a:t>How do I </a:t>
            </a:r>
            <a:r>
              <a:rPr lang="en-US" b="1" u="sng" cap="all" dirty="0" smtClean="0">
                <a:solidFill>
                  <a:srgbClr val="002060"/>
                </a:solidFill>
                <a:latin typeface="Arial" panose="020B0604020202020204" pitchFamily="34" charset="0"/>
                <a:cs typeface="Arial" panose="020B0604020202020204" pitchFamily="34" charset="0"/>
              </a:rPr>
              <a:t>submit input?</a:t>
            </a:r>
            <a:endParaRPr lang="en-US" b="1" u="sng" cap="all" dirty="0">
              <a:solidFill>
                <a:srgbClr val="002060"/>
              </a:solidFill>
              <a:latin typeface="Arial" panose="020B0604020202020204" pitchFamily="34" charset="0"/>
              <a:cs typeface="Arial" panose="020B0604020202020204" pitchFamily="34" charset="0"/>
            </a:endParaRPr>
          </a:p>
          <a:p>
            <a:endParaRPr lang="en-US" sz="1200" b="1" dirty="0">
              <a:solidFill>
                <a:srgbClr val="002060"/>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q"/>
            </a:pPr>
            <a:r>
              <a:rPr lang="en-US" sz="1600" dirty="0" smtClean="0">
                <a:solidFill>
                  <a:srgbClr val="002060"/>
                </a:solidFill>
                <a:latin typeface="Arial" panose="020B0604020202020204" pitchFamily="34" charset="0"/>
                <a:cs typeface="Arial" panose="020B0604020202020204" pitchFamily="34" charset="0"/>
              </a:rPr>
              <a:t>What works for you? An online public input platform?</a:t>
            </a:r>
          </a:p>
          <a:p>
            <a:pPr marL="742950" lvl="1" indent="-285750">
              <a:buFont typeface="Wingdings" panose="05000000000000000000" pitchFamily="2" charset="2"/>
              <a:buChar char="q"/>
            </a:pPr>
            <a:r>
              <a:rPr lang="en-US" sz="1600" dirty="0" smtClean="0">
                <a:solidFill>
                  <a:srgbClr val="002060"/>
                </a:solidFill>
                <a:latin typeface="Arial" panose="020B0604020202020204" pitchFamily="34" charset="0"/>
                <a:cs typeface="Arial" panose="020B0604020202020204" pitchFamily="34" charset="0"/>
              </a:rPr>
              <a:t>Other ideas &amp; suggestions?</a:t>
            </a:r>
            <a:endParaRPr lang="en-US" sz="400" dirty="0">
              <a:solidFill>
                <a:srgbClr val="00206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0400" y="990600"/>
            <a:ext cx="3149600" cy="2362200"/>
          </a:xfrm>
          <a:prstGeom prst="rect">
            <a:avLst/>
          </a:prstGeom>
        </p:spPr>
      </p:pic>
      <p:sp>
        <p:nvSpPr>
          <p:cNvPr id="5" name="TextBox 4"/>
          <p:cNvSpPr txBox="1"/>
          <p:nvPr/>
        </p:nvSpPr>
        <p:spPr>
          <a:xfrm>
            <a:off x="0" y="228600"/>
            <a:ext cx="9144000" cy="400110"/>
          </a:xfrm>
          <a:prstGeom prst="rect">
            <a:avLst/>
          </a:prstGeom>
          <a:solidFill>
            <a:srgbClr val="002060"/>
          </a:solidFill>
        </p:spPr>
        <p:txBody>
          <a:bodyPr wrap="square" rtlCol="0">
            <a:spAutoFit/>
          </a:bodyPr>
          <a:lstStyle/>
          <a:p>
            <a:r>
              <a:rPr lang="en-US" sz="2000" b="1" cap="all" dirty="0" smtClean="0">
                <a:solidFill>
                  <a:schemeClr val="bg1"/>
                </a:solidFill>
                <a:latin typeface="Arial" panose="020B0604020202020204" pitchFamily="34" charset="0"/>
                <a:cs typeface="Arial" panose="020B0604020202020204" pitchFamily="34" charset="0"/>
              </a:rPr>
              <a:t>COMMUNITY &amp; STAKEHOLDER ENGAGEMENT</a:t>
            </a:r>
            <a:endParaRPr lang="en-US" sz="2000" b="1" cap="all"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3095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2" y="1143000"/>
            <a:ext cx="8691607" cy="584775"/>
          </a:xfrm>
          <a:prstGeom prst="rect">
            <a:avLst/>
          </a:prstGeom>
          <a:noFill/>
        </p:spPr>
        <p:txBody>
          <a:bodyPr wrap="square" rtlCol="0">
            <a:spAutoFit/>
          </a:bodyPr>
          <a:lstStyle/>
          <a:p>
            <a:pPr algn="ctr"/>
            <a:r>
              <a:rPr lang="en-US" sz="3200" b="1" dirty="0" smtClean="0">
                <a:solidFill>
                  <a:srgbClr val="002060"/>
                </a:solidFill>
                <a:latin typeface="Arial" panose="020B0604020202020204" pitchFamily="34" charset="0"/>
                <a:cs typeface="Arial" panose="020B0604020202020204" pitchFamily="34" charset="0"/>
              </a:rPr>
              <a:t>Questions &amp; Comments</a:t>
            </a:r>
          </a:p>
        </p:txBody>
      </p:sp>
      <p:sp>
        <p:nvSpPr>
          <p:cNvPr id="9" name="TextBox 8"/>
          <p:cNvSpPr txBox="1"/>
          <p:nvPr/>
        </p:nvSpPr>
        <p:spPr>
          <a:xfrm>
            <a:off x="228600" y="4191000"/>
            <a:ext cx="7848600" cy="707886"/>
          </a:xfrm>
          <a:prstGeom prst="rect">
            <a:avLst/>
          </a:prstGeom>
          <a:noFill/>
        </p:spPr>
        <p:txBody>
          <a:bodyPr wrap="square" rtlCol="0">
            <a:spAutoFit/>
          </a:bodyPr>
          <a:lstStyle/>
          <a:p>
            <a:pPr lvl="0"/>
            <a:r>
              <a:rPr lang="en-US" b="1" dirty="0">
                <a:solidFill>
                  <a:srgbClr val="002060"/>
                </a:solidFill>
                <a:latin typeface="Arial" panose="020B0604020202020204" pitchFamily="34" charset="0"/>
                <a:cs typeface="Arial" panose="020B0604020202020204" pitchFamily="34" charset="0"/>
              </a:rPr>
              <a:t>Project </a:t>
            </a:r>
            <a:r>
              <a:rPr lang="en-US" b="1" dirty="0" smtClean="0">
                <a:solidFill>
                  <a:srgbClr val="002060"/>
                </a:solidFill>
                <a:latin typeface="Arial" panose="020B0604020202020204" pitchFamily="34" charset="0"/>
                <a:cs typeface="Arial" panose="020B0604020202020204" pitchFamily="34" charset="0"/>
              </a:rPr>
              <a:t>Information</a:t>
            </a:r>
            <a:endParaRPr lang="en-US" b="1" dirty="0">
              <a:solidFill>
                <a:srgbClr val="002060"/>
              </a:solidFill>
              <a:latin typeface="Arial" panose="020B0604020202020204" pitchFamily="34" charset="0"/>
              <a:cs typeface="Arial" panose="020B0604020202020204" pitchFamily="34" charset="0"/>
            </a:endParaRPr>
          </a:p>
          <a:p>
            <a:pPr lvl="0"/>
            <a:endParaRPr lang="en-US" sz="400" b="1" dirty="0">
              <a:solidFill>
                <a:srgbClr val="002060"/>
              </a:solidFill>
              <a:latin typeface="Arial" panose="020B0604020202020204" pitchFamily="34" charset="0"/>
              <a:cs typeface="Arial" panose="020B0604020202020204" pitchFamily="34" charset="0"/>
            </a:endParaRPr>
          </a:p>
          <a:p>
            <a:r>
              <a:rPr lang="en-US" b="1" dirty="0">
                <a:solidFill>
                  <a:srgbClr val="002060"/>
                </a:solidFill>
                <a:latin typeface="Arial" panose="020B0604020202020204" pitchFamily="34" charset="0"/>
                <a:cs typeface="Arial" panose="020B0604020202020204" pitchFamily="34" charset="0"/>
              </a:rPr>
              <a:t>	</a:t>
            </a:r>
            <a:r>
              <a:rPr lang="en-US" b="1" dirty="0" smtClean="0">
                <a:solidFill>
                  <a:srgbClr val="002060"/>
                </a:solidFill>
                <a:latin typeface="Arial" panose="020B0604020202020204" pitchFamily="34" charset="0"/>
                <a:cs typeface="Arial" panose="020B0604020202020204" pitchFamily="34" charset="0"/>
                <a:hlinkClick r:id="rId3"/>
              </a:rPr>
              <a:t>skagitcounty.net/ferry</a:t>
            </a:r>
            <a:endParaRPr lang="en-US" b="1" dirty="0">
              <a:solidFill>
                <a:srgbClr val="002060"/>
              </a:solidFill>
              <a:latin typeface="Arial" panose="020B0604020202020204" pitchFamily="34" charset="0"/>
              <a:cs typeface="Arial" panose="020B0604020202020204" pitchFamily="34" charset="0"/>
            </a:endParaRPr>
          </a:p>
        </p:txBody>
      </p:sp>
      <p:sp>
        <p:nvSpPr>
          <p:cNvPr id="15" name="TextBox 14"/>
          <p:cNvSpPr txBox="1"/>
          <p:nvPr/>
        </p:nvSpPr>
        <p:spPr>
          <a:xfrm>
            <a:off x="0" y="224135"/>
            <a:ext cx="9144000" cy="461665"/>
          </a:xfrm>
          <a:prstGeom prst="rect">
            <a:avLst/>
          </a:prstGeom>
          <a:solidFill>
            <a:srgbClr val="002060"/>
          </a:solidFill>
        </p:spPr>
        <p:txBody>
          <a:bodyPr wrap="square" rtlCol="0">
            <a:spAutoFit/>
          </a:bodyPr>
          <a:lstStyle/>
          <a:p>
            <a:pPr algn="ctr"/>
            <a:r>
              <a:rPr lang="en-US" sz="2400" b="1" dirty="0" smtClean="0">
                <a:solidFill>
                  <a:schemeClr val="bg1"/>
                </a:solidFill>
                <a:latin typeface="Arial" panose="020B0604020202020204" pitchFamily="34" charset="0"/>
                <a:cs typeface="Arial" panose="020B0604020202020204" pitchFamily="34" charset="0"/>
              </a:rPr>
              <a:t>Ferry Replacement Project Discussion</a:t>
            </a:r>
            <a:endParaRPr lang="en-US" sz="2400" b="1" dirty="0">
              <a:solidFill>
                <a:schemeClr val="bg1"/>
              </a:solidFill>
              <a:latin typeface="Arial" panose="020B0604020202020204" pitchFamily="34" charset="0"/>
              <a:cs typeface="Arial" panose="020B0604020202020204" pitchFamily="34" charset="0"/>
            </a:endParaRPr>
          </a:p>
        </p:txBody>
      </p:sp>
      <p:pic>
        <p:nvPicPr>
          <p:cNvPr id="17" name="Picture 16" descr="SClogo2x2300dpi.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2" y="5334001"/>
            <a:ext cx="1310925" cy="1306183"/>
          </a:xfrm>
          <a:prstGeom prst="rect">
            <a:avLst/>
          </a:prstGeom>
          <a:noFill/>
          <a:ln>
            <a:noFill/>
          </a:ln>
        </p:spPr>
      </p:pic>
      <p:sp>
        <p:nvSpPr>
          <p:cNvPr id="2" name="TextBox 1"/>
          <p:cNvSpPr txBox="1"/>
          <p:nvPr/>
        </p:nvSpPr>
        <p:spPr>
          <a:xfrm>
            <a:off x="228600" y="2209800"/>
            <a:ext cx="8763000" cy="1538883"/>
          </a:xfrm>
          <a:prstGeom prst="rect">
            <a:avLst/>
          </a:prstGeom>
          <a:noFill/>
        </p:spPr>
        <p:txBody>
          <a:bodyPr wrap="square" rtlCol="0">
            <a:spAutoFit/>
          </a:bodyPr>
          <a:lstStyle/>
          <a:p>
            <a:r>
              <a:rPr lang="en-US" b="1" dirty="0" smtClean="0">
                <a:solidFill>
                  <a:srgbClr val="002060"/>
                </a:solidFill>
                <a:latin typeface="Arial" panose="020B0604020202020204" pitchFamily="34" charset="0"/>
                <a:cs typeface="Arial" panose="020B0604020202020204" pitchFamily="34" charset="0"/>
              </a:rPr>
              <a:t>Project Contact</a:t>
            </a:r>
          </a:p>
          <a:p>
            <a:endParaRPr lang="en-US" sz="400" b="1" dirty="0">
              <a:solidFill>
                <a:srgbClr val="002060"/>
              </a:solidFill>
              <a:latin typeface="Arial" panose="020B0604020202020204" pitchFamily="34" charset="0"/>
              <a:cs typeface="Arial" panose="020B0604020202020204" pitchFamily="34" charset="0"/>
            </a:endParaRPr>
          </a:p>
          <a:p>
            <a:r>
              <a:rPr lang="en-US" b="1" dirty="0" smtClean="0">
                <a:solidFill>
                  <a:srgbClr val="002060"/>
                </a:solidFill>
                <a:latin typeface="Arial" panose="020B0604020202020204" pitchFamily="34" charset="0"/>
                <a:cs typeface="Arial" panose="020B0604020202020204" pitchFamily="34" charset="0"/>
              </a:rPr>
              <a:t>	Rachel Rowe, Ferry Operations Division Manager</a:t>
            </a:r>
          </a:p>
          <a:p>
            <a:r>
              <a:rPr lang="en-US" b="1" dirty="0" smtClean="0">
                <a:solidFill>
                  <a:srgbClr val="002060"/>
                </a:solidFill>
                <a:latin typeface="Arial" panose="020B0604020202020204" pitchFamily="34" charset="0"/>
                <a:cs typeface="Arial" panose="020B0604020202020204" pitchFamily="34" charset="0"/>
              </a:rPr>
              <a:t>	Address:    1800 Continental Place, Mount Vernon, WA 98273</a:t>
            </a:r>
          </a:p>
          <a:p>
            <a:r>
              <a:rPr lang="en-US" b="1" dirty="0" smtClean="0">
                <a:solidFill>
                  <a:srgbClr val="002060"/>
                </a:solidFill>
                <a:latin typeface="Arial" panose="020B0604020202020204" pitchFamily="34" charset="0"/>
                <a:cs typeface="Arial" panose="020B0604020202020204" pitchFamily="34" charset="0"/>
              </a:rPr>
              <a:t>	Email:         </a:t>
            </a:r>
            <a:r>
              <a:rPr lang="en-US" b="1" dirty="0" smtClean="0">
                <a:solidFill>
                  <a:srgbClr val="002060"/>
                </a:solidFill>
                <a:latin typeface="Arial" panose="020B0604020202020204" pitchFamily="34" charset="0"/>
                <a:cs typeface="Arial" panose="020B0604020202020204" pitchFamily="34" charset="0"/>
                <a:hlinkClick r:id="rId5"/>
              </a:rPr>
              <a:t>rrowe@co.skagit.wa.us</a:t>
            </a:r>
            <a:endParaRPr lang="en-US" b="1" dirty="0" smtClean="0">
              <a:solidFill>
                <a:srgbClr val="002060"/>
              </a:solidFill>
              <a:latin typeface="Arial" panose="020B0604020202020204" pitchFamily="34" charset="0"/>
              <a:cs typeface="Arial" panose="020B0604020202020204" pitchFamily="34" charset="0"/>
            </a:endParaRPr>
          </a:p>
          <a:p>
            <a:r>
              <a:rPr lang="en-US" b="1" dirty="0" smtClean="0">
                <a:solidFill>
                  <a:srgbClr val="002060"/>
                </a:solidFill>
                <a:latin typeface="Arial" panose="020B0604020202020204" pitchFamily="34" charset="0"/>
                <a:cs typeface="Arial" panose="020B0604020202020204" pitchFamily="34" charset="0"/>
              </a:rPr>
              <a:t>	Phone:       (360) 416-1466</a:t>
            </a:r>
            <a:endParaRPr lang="en-US" b="1" dirty="0">
              <a:solidFill>
                <a:srgbClr val="002060"/>
              </a:solidFill>
              <a:latin typeface="Arial" panose="020B0604020202020204" pitchFamily="34" charset="0"/>
              <a:cs typeface="Arial" panose="020B0604020202020204" pitchFamily="34" charset="0"/>
            </a:endParaRPr>
          </a:p>
        </p:txBody>
      </p:sp>
      <p:sp>
        <p:nvSpPr>
          <p:cNvPr id="12" name="TextBox 11"/>
          <p:cNvSpPr txBox="1"/>
          <p:nvPr/>
        </p:nvSpPr>
        <p:spPr>
          <a:xfrm>
            <a:off x="1524000" y="5715000"/>
            <a:ext cx="7620000" cy="846386"/>
          </a:xfrm>
          <a:prstGeom prst="rect">
            <a:avLst/>
          </a:prstGeom>
          <a:solidFill>
            <a:srgbClr val="002060"/>
          </a:solidFill>
        </p:spPr>
        <p:txBody>
          <a:bodyPr wrap="square" rtlCol="0">
            <a:spAutoFit/>
          </a:bodyPr>
          <a:lstStyle/>
          <a:p>
            <a:r>
              <a:rPr lang="en-US" sz="1700" b="1" dirty="0" smtClean="0">
                <a:solidFill>
                  <a:schemeClr val="bg1"/>
                </a:solidFill>
                <a:latin typeface="Arial" panose="020B0604020202020204" pitchFamily="34" charset="0"/>
                <a:cs typeface="Arial" panose="020B0604020202020204" pitchFamily="34" charset="0"/>
              </a:rPr>
              <a:t>Sign up for p</a:t>
            </a:r>
            <a:r>
              <a:rPr lang="en-US" sz="1600" b="1" dirty="0" smtClean="0">
                <a:solidFill>
                  <a:schemeClr val="bg1"/>
                </a:solidFill>
                <a:latin typeface="Arial" panose="020B0604020202020204" pitchFamily="34" charset="0"/>
                <a:cs typeface="Arial" panose="020B0604020202020204" pitchFamily="34" charset="0"/>
              </a:rPr>
              <a:t>roject updates &amp; stay in the loop on other ferry news:   </a:t>
            </a:r>
          </a:p>
          <a:p>
            <a:r>
              <a:rPr lang="en-US" sz="1600" b="1" dirty="0" smtClean="0">
                <a:solidFill>
                  <a:schemeClr val="bg1"/>
                </a:solidFill>
                <a:latin typeface="Arial" panose="020B0604020202020204" pitchFamily="34" charset="0"/>
                <a:cs typeface="Arial" panose="020B0604020202020204" pitchFamily="34" charset="0"/>
              </a:rPr>
              <a:t>1.   See skagitcounty.net/email</a:t>
            </a:r>
          </a:p>
          <a:p>
            <a:r>
              <a:rPr lang="en-US" sz="1600" b="1" dirty="0" smtClean="0">
                <a:solidFill>
                  <a:schemeClr val="bg1"/>
                </a:solidFill>
                <a:latin typeface="Arial" panose="020B0604020202020204" pitchFamily="34" charset="0"/>
                <a:cs typeface="Arial" panose="020B0604020202020204" pitchFamily="34" charset="0"/>
              </a:rPr>
              <a:t>2.   Select “Guemes Island Ferry Information” </a:t>
            </a:r>
            <a:endParaRPr lang="en-US" sz="160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02528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38780"/>
            <a:ext cx="9144000" cy="523220"/>
          </a:xfrm>
          <a:prstGeom prst="rect">
            <a:avLst/>
          </a:prstGeom>
          <a:solidFill>
            <a:srgbClr val="002060"/>
          </a:solidFill>
        </p:spPr>
        <p:txBody>
          <a:bodyPr wrap="square" rtlCol="0">
            <a:spAutoFit/>
          </a:bodyPr>
          <a:lstStyle/>
          <a:p>
            <a:r>
              <a:rPr lang="en-US" sz="2000" b="1" dirty="0" smtClean="0">
                <a:solidFill>
                  <a:schemeClr val="bg1"/>
                </a:solidFill>
                <a:latin typeface="Arial" panose="020B0604020202020204" pitchFamily="34" charset="0"/>
                <a:cs typeface="Arial" panose="020B0604020202020204" pitchFamily="34" charset="0"/>
              </a:rPr>
              <a:t>AGENDA</a:t>
            </a:r>
            <a:r>
              <a:rPr lang="en-US" sz="2800" b="1" dirty="0" smtClean="0">
                <a:solidFill>
                  <a:schemeClr val="bg1"/>
                </a:solidFill>
                <a:latin typeface="Cambria" panose="02040503050406030204" pitchFamily="18" charset="0"/>
              </a:rPr>
              <a:t> </a:t>
            </a:r>
            <a:r>
              <a:rPr lang="en-US" dirty="0" smtClean="0">
                <a:solidFill>
                  <a:schemeClr val="bg1"/>
                </a:solidFill>
              </a:rPr>
              <a:t> </a:t>
            </a:r>
            <a:endParaRPr lang="en-US" dirty="0">
              <a:solidFill>
                <a:schemeClr val="bg1"/>
              </a:solidFill>
            </a:endParaRPr>
          </a:p>
        </p:txBody>
      </p:sp>
      <p:sp>
        <p:nvSpPr>
          <p:cNvPr id="5" name="TextBox 4"/>
          <p:cNvSpPr txBox="1"/>
          <p:nvPr/>
        </p:nvSpPr>
        <p:spPr>
          <a:xfrm>
            <a:off x="228600" y="829769"/>
            <a:ext cx="8686800" cy="3785652"/>
          </a:xfrm>
          <a:prstGeom prst="rect">
            <a:avLst/>
          </a:prstGeom>
          <a:noFill/>
        </p:spPr>
        <p:txBody>
          <a:bodyPr wrap="square" rtlCol="0">
            <a:spAutoFit/>
          </a:bodyPr>
          <a:lstStyle/>
          <a:p>
            <a:r>
              <a:rPr lang="en-US" sz="1600" b="1" dirty="0">
                <a:solidFill>
                  <a:srgbClr val="002060"/>
                </a:solidFill>
                <a:latin typeface="Arial" panose="020B0604020202020204" pitchFamily="34" charset="0"/>
                <a:cs typeface="Arial" panose="020B0604020202020204" pitchFamily="34" charset="0"/>
              </a:rPr>
              <a:t>5:30 – 5:40 p.m.	</a:t>
            </a:r>
            <a:r>
              <a:rPr lang="en-US" sz="1600" b="1" dirty="0" smtClean="0">
                <a:solidFill>
                  <a:srgbClr val="002060"/>
                </a:solidFill>
                <a:latin typeface="Arial" panose="020B0604020202020204" pitchFamily="34" charset="0"/>
                <a:cs typeface="Arial" panose="020B0604020202020204" pitchFamily="34" charset="0"/>
              </a:rPr>
              <a:t>	Introductions </a:t>
            </a:r>
            <a:r>
              <a:rPr lang="en-US" sz="1600" b="1" dirty="0">
                <a:solidFill>
                  <a:srgbClr val="002060"/>
                </a:solidFill>
                <a:latin typeface="Arial" panose="020B0604020202020204" pitchFamily="34" charset="0"/>
                <a:cs typeface="Arial" panose="020B0604020202020204" pitchFamily="34" charset="0"/>
              </a:rPr>
              <a:t>&amp; Opening Remarks</a:t>
            </a:r>
            <a:endParaRPr lang="en-US" sz="1600" dirty="0">
              <a:solidFill>
                <a:srgbClr val="002060"/>
              </a:solidFill>
              <a:latin typeface="Arial" panose="020B0604020202020204" pitchFamily="34" charset="0"/>
              <a:cs typeface="Arial" panose="020B0604020202020204" pitchFamily="34" charset="0"/>
            </a:endParaRPr>
          </a:p>
          <a:p>
            <a:r>
              <a:rPr lang="en-US" sz="1600" dirty="0" smtClean="0">
                <a:solidFill>
                  <a:srgbClr val="002060"/>
                </a:solidFill>
                <a:latin typeface="Arial" panose="020B0604020202020204" pitchFamily="34" charset="0"/>
                <a:cs typeface="Arial" panose="020B0604020202020204" pitchFamily="34" charset="0"/>
              </a:rPr>
              <a:t>			</a:t>
            </a:r>
            <a:r>
              <a:rPr lang="en-US" sz="1600" b="1" u="sng" dirty="0" smtClean="0">
                <a:solidFill>
                  <a:srgbClr val="002060"/>
                </a:solidFill>
                <a:latin typeface="Arial" panose="020B0604020202020204" pitchFamily="34" charset="0"/>
                <a:cs typeface="Arial" panose="020B0604020202020204" pitchFamily="34" charset="0"/>
              </a:rPr>
              <a:t>Skagit </a:t>
            </a:r>
            <a:r>
              <a:rPr lang="en-US" sz="1600" b="1" u="sng" dirty="0">
                <a:solidFill>
                  <a:srgbClr val="002060"/>
                </a:solidFill>
                <a:latin typeface="Arial" panose="020B0604020202020204" pitchFamily="34" charset="0"/>
                <a:cs typeface="Arial" panose="020B0604020202020204" pitchFamily="34" charset="0"/>
              </a:rPr>
              <a:t>County </a:t>
            </a:r>
            <a:r>
              <a:rPr lang="en-US" sz="1600" b="1" u="sng" dirty="0" smtClean="0">
                <a:solidFill>
                  <a:srgbClr val="002060"/>
                </a:solidFill>
                <a:latin typeface="Arial" panose="020B0604020202020204" pitchFamily="34" charset="0"/>
                <a:cs typeface="Arial" panose="020B0604020202020204" pitchFamily="34" charset="0"/>
              </a:rPr>
              <a:t>Commissioners </a:t>
            </a:r>
          </a:p>
          <a:p>
            <a:r>
              <a:rPr lang="en-US" sz="1600" dirty="0">
                <a:solidFill>
                  <a:srgbClr val="002060"/>
                </a:solidFill>
                <a:latin typeface="Arial" panose="020B0604020202020204" pitchFamily="34" charset="0"/>
                <a:cs typeface="Arial" panose="020B0604020202020204" pitchFamily="34" charset="0"/>
              </a:rPr>
              <a:t>	</a:t>
            </a:r>
            <a:r>
              <a:rPr lang="en-US" sz="1600" dirty="0" smtClean="0">
                <a:solidFill>
                  <a:srgbClr val="002060"/>
                </a:solidFill>
                <a:latin typeface="Arial" panose="020B0604020202020204" pitchFamily="34" charset="0"/>
                <a:cs typeface="Arial" panose="020B0604020202020204" pitchFamily="34" charset="0"/>
              </a:rPr>
              <a:t>		     </a:t>
            </a:r>
            <a:r>
              <a:rPr lang="de-DE" sz="1600" dirty="0" smtClean="0">
                <a:solidFill>
                  <a:srgbClr val="002060"/>
                </a:solidFill>
                <a:latin typeface="Arial" panose="020B0604020202020204" pitchFamily="34" charset="0"/>
                <a:cs typeface="Arial" panose="020B0604020202020204" pitchFamily="34" charset="0"/>
              </a:rPr>
              <a:t>Ron Wesen, Chair, District 1</a:t>
            </a:r>
            <a:endParaRPr lang="en-US" sz="1600" dirty="0">
              <a:solidFill>
                <a:srgbClr val="002060"/>
              </a:solidFill>
              <a:latin typeface="Arial" panose="020B0604020202020204" pitchFamily="34" charset="0"/>
              <a:cs typeface="Arial" panose="020B0604020202020204" pitchFamily="34" charset="0"/>
            </a:endParaRPr>
          </a:p>
          <a:p>
            <a:r>
              <a:rPr lang="de-DE" sz="1600" dirty="0" smtClean="0">
                <a:solidFill>
                  <a:srgbClr val="002060"/>
                </a:solidFill>
                <a:latin typeface="Arial" panose="020B0604020202020204" pitchFamily="34" charset="0"/>
                <a:cs typeface="Arial" panose="020B0604020202020204" pitchFamily="34" charset="0"/>
              </a:rPr>
              <a:t>			</a:t>
            </a:r>
            <a:r>
              <a:rPr lang="de-DE" sz="1600" dirty="0">
                <a:solidFill>
                  <a:srgbClr val="002060"/>
                </a:solidFill>
                <a:latin typeface="Arial" panose="020B0604020202020204" pitchFamily="34" charset="0"/>
                <a:cs typeface="Arial" panose="020B0604020202020204" pitchFamily="34" charset="0"/>
              </a:rPr>
              <a:t> </a:t>
            </a:r>
            <a:r>
              <a:rPr lang="de-DE" sz="1600" dirty="0" smtClean="0">
                <a:solidFill>
                  <a:srgbClr val="002060"/>
                </a:solidFill>
                <a:latin typeface="Arial" panose="020B0604020202020204" pitchFamily="34" charset="0"/>
                <a:cs typeface="Arial" panose="020B0604020202020204" pitchFamily="34" charset="0"/>
              </a:rPr>
              <a:t>    Ken Dahlstedt, District 2</a:t>
            </a:r>
            <a:endParaRPr lang="en-US" sz="1600" dirty="0">
              <a:solidFill>
                <a:srgbClr val="002060"/>
              </a:solidFill>
              <a:latin typeface="Arial" panose="020B0604020202020204" pitchFamily="34" charset="0"/>
              <a:cs typeface="Arial" panose="020B0604020202020204" pitchFamily="34" charset="0"/>
            </a:endParaRPr>
          </a:p>
          <a:p>
            <a:r>
              <a:rPr lang="de-DE" sz="1600" dirty="0">
                <a:solidFill>
                  <a:srgbClr val="002060"/>
                </a:solidFill>
                <a:latin typeface="Arial" panose="020B0604020202020204" pitchFamily="34" charset="0"/>
                <a:cs typeface="Arial" panose="020B0604020202020204" pitchFamily="34" charset="0"/>
              </a:rPr>
              <a:t>	</a:t>
            </a:r>
            <a:r>
              <a:rPr lang="de-DE" sz="1600" dirty="0" smtClean="0">
                <a:solidFill>
                  <a:srgbClr val="002060"/>
                </a:solidFill>
                <a:latin typeface="Arial" panose="020B0604020202020204" pitchFamily="34" charset="0"/>
                <a:cs typeface="Arial" panose="020B0604020202020204" pitchFamily="34" charset="0"/>
              </a:rPr>
              <a:t>		</a:t>
            </a:r>
            <a:r>
              <a:rPr lang="de-DE" sz="1600" dirty="0">
                <a:solidFill>
                  <a:srgbClr val="002060"/>
                </a:solidFill>
                <a:latin typeface="Arial" panose="020B0604020202020204" pitchFamily="34" charset="0"/>
                <a:cs typeface="Arial" panose="020B0604020202020204" pitchFamily="34" charset="0"/>
              </a:rPr>
              <a:t> </a:t>
            </a:r>
            <a:r>
              <a:rPr lang="de-DE" sz="1600" dirty="0" smtClean="0">
                <a:solidFill>
                  <a:srgbClr val="002060"/>
                </a:solidFill>
                <a:latin typeface="Arial" panose="020B0604020202020204" pitchFamily="34" charset="0"/>
                <a:cs typeface="Arial" panose="020B0604020202020204" pitchFamily="34" charset="0"/>
              </a:rPr>
              <a:t>    Lisa Janicki, District 3</a:t>
            </a:r>
            <a:endParaRPr lang="en-US" sz="1600" dirty="0">
              <a:solidFill>
                <a:srgbClr val="002060"/>
              </a:solidFill>
              <a:latin typeface="Arial" panose="020B0604020202020204" pitchFamily="34" charset="0"/>
              <a:cs typeface="Arial" panose="020B0604020202020204" pitchFamily="34" charset="0"/>
            </a:endParaRPr>
          </a:p>
          <a:p>
            <a:r>
              <a:rPr lang="en-US" sz="1600" dirty="0" smtClean="0">
                <a:solidFill>
                  <a:srgbClr val="002060"/>
                </a:solidFill>
                <a:latin typeface="Arial" panose="020B0604020202020204" pitchFamily="34" charset="0"/>
                <a:cs typeface="Arial" panose="020B0604020202020204" pitchFamily="34" charset="0"/>
              </a:rPr>
              <a:t>			</a:t>
            </a:r>
            <a:r>
              <a:rPr lang="en-US" sz="1600" b="1" u="sng" dirty="0" smtClean="0">
                <a:solidFill>
                  <a:srgbClr val="002060"/>
                </a:solidFill>
                <a:latin typeface="Arial" panose="020B0604020202020204" pitchFamily="34" charset="0"/>
                <a:cs typeface="Arial" panose="020B0604020202020204" pitchFamily="34" charset="0"/>
              </a:rPr>
              <a:t>Glosten</a:t>
            </a:r>
          </a:p>
          <a:p>
            <a:r>
              <a:rPr lang="en-US" sz="1600" dirty="0">
                <a:solidFill>
                  <a:srgbClr val="002060"/>
                </a:solidFill>
                <a:latin typeface="Arial" panose="020B0604020202020204" pitchFamily="34" charset="0"/>
                <a:cs typeface="Arial" panose="020B0604020202020204" pitchFamily="34" charset="0"/>
              </a:rPr>
              <a:t>	</a:t>
            </a:r>
            <a:r>
              <a:rPr lang="en-US" sz="1600" dirty="0" smtClean="0">
                <a:solidFill>
                  <a:srgbClr val="002060"/>
                </a:solidFill>
                <a:latin typeface="Arial" panose="020B0604020202020204" pitchFamily="34" charset="0"/>
                <a:cs typeface="Arial" panose="020B0604020202020204" pitchFamily="34" charset="0"/>
              </a:rPr>
              <a:t>		     Dave </a:t>
            </a:r>
            <a:r>
              <a:rPr lang="en-US" sz="1600" dirty="0">
                <a:solidFill>
                  <a:srgbClr val="002060"/>
                </a:solidFill>
                <a:latin typeface="Arial" panose="020B0604020202020204" pitchFamily="34" charset="0"/>
                <a:cs typeface="Arial" panose="020B0604020202020204" pitchFamily="34" charset="0"/>
              </a:rPr>
              <a:t>Larsen, P.E</a:t>
            </a:r>
            <a:r>
              <a:rPr lang="en-US" sz="1600" dirty="0" smtClean="0">
                <a:solidFill>
                  <a:srgbClr val="002060"/>
                </a:solidFill>
                <a:latin typeface="Arial" panose="020B0604020202020204" pitchFamily="34" charset="0"/>
                <a:cs typeface="Arial" panose="020B0604020202020204" pitchFamily="34" charset="0"/>
              </a:rPr>
              <a:t>., Principal-In-Charge</a:t>
            </a:r>
            <a:endParaRPr lang="en-US" sz="1600" dirty="0">
              <a:solidFill>
                <a:srgbClr val="002060"/>
              </a:solidFill>
              <a:latin typeface="Arial" panose="020B0604020202020204" pitchFamily="34" charset="0"/>
              <a:cs typeface="Arial" panose="020B0604020202020204" pitchFamily="34" charset="0"/>
            </a:endParaRPr>
          </a:p>
          <a:p>
            <a:r>
              <a:rPr lang="en-US" sz="1600" dirty="0" smtClean="0">
                <a:solidFill>
                  <a:srgbClr val="002060"/>
                </a:solidFill>
                <a:latin typeface="Arial" panose="020B0604020202020204" pitchFamily="34" charset="0"/>
                <a:cs typeface="Arial" panose="020B0604020202020204" pitchFamily="34" charset="0"/>
              </a:rPr>
              <a:t>			</a:t>
            </a:r>
            <a:r>
              <a:rPr lang="en-US" sz="1600" b="1" u="sng" dirty="0" smtClean="0">
                <a:solidFill>
                  <a:srgbClr val="002060"/>
                </a:solidFill>
                <a:latin typeface="Arial" panose="020B0604020202020204" pitchFamily="34" charset="0"/>
                <a:cs typeface="Arial" panose="020B0604020202020204" pitchFamily="34" charset="0"/>
              </a:rPr>
              <a:t>Public Works </a:t>
            </a:r>
          </a:p>
          <a:p>
            <a:r>
              <a:rPr lang="en-US" sz="1600" dirty="0">
                <a:solidFill>
                  <a:srgbClr val="002060"/>
                </a:solidFill>
                <a:latin typeface="Arial" panose="020B0604020202020204" pitchFamily="34" charset="0"/>
                <a:cs typeface="Arial" panose="020B0604020202020204" pitchFamily="34" charset="0"/>
              </a:rPr>
              <a:t>	</a:t>
            </a:r>
            <a:r>
              <a:rPr lang="en-US" sz="1600" dirty="0" smtClean="0">
                <a:solidFill>
                  <a:srgbClr val="002060"/>
                </a:solidFill>
                <a:latin typeface="Arial" panose="020B0604020202020204" pitchFamily="34" charset="0"/>
                <a:cs typeface="Arial" panose="020B0604020202020204" pitchFamily="34" charset="0"/>
              </a:rPr>
              <a:t>		     Dan Berentson, Director</a:t>
            </a:r>
            <a:endParaRPr lang="en-US" sz="1600" dirty="0">
              <a:solidFill>
                <a:srgbClr val="002060"/>
              </a:solidFill>
              <a:latin typeface="Arial" panose="020B0604020202020204" pitchFamily="34" charset="0"/>
              <a:cs typeface="Arial" panose="020B0604020202020204" pitchFamily="34" charset="0"/>
            </a:endParaRPr>
          </a:p>
          <a:p>
            <a:r>
              <a:rPr lang="en-US" sz="1600" dirty="0" smtClean="0">
                <a:solidFill>
                  <a:srgbClr val="002060"/>
                </a:solidFill>
                <a:latin typeface="Arial" panose="020B0604020202020204" pitchFamily="34" charset="0"/>
                <a:cs typeface="Arial" panose="020B0604020202020204" pitchFamily="34" charset="0"/>
              </a:rPr>
              <a:t>			     Paul </a:t>
            </a:r>
            <a:r>
              <a:rPr lang="en-US" sz="1600" dirty="0">
                <a:solidFill>
                  <a:srgbClr val="002060"/>
                </a:solidFill>
                <a:latin typeface="Arial" panose="020B0604020202020204" pitchFamily="34" charset="0"/>
                <a:cs typeface="Arial" panose="020B0604020202020204" pitchFamily="34" charset="0"/>
              </a:rPr>
              <a:t>Randall-Grutter, P.E</a:t>
            </a:r>
            <a:r>
              <a:rPr lang="en-US" sz="1600" dirty="0" smtClean="0">
                <a:solidFill>
                  <a:srgbClr val="002060"/>
                </a:solidFill>
                <a:latin typeface="Arial" panose="020B0604020202020204" pitchFamily="34" charset="0"/>
                <a:cs typeface="Arial" panose="020B0604020202020204" pitchFamily="34" charset="0"/>
              </a:rPr>
              <a:t>., County Engineer</a:t>
            </a:r>
            <a:endParaRPr lang="en-US" sz="1600" dirty="0">
              <a:solidFill>
                <a:srgbClr val="002060"/>
              </a:solidFill>
              <a:latin typeface="Arial" panose="020B0604020202020204" pitchFamily="34" charset="0"/>
              <a:cs typeface="Arial" panose="020B0604020202020204" pitchFamily="34" charset="0"/>
            </a:endParaRPr>
          </a:p>
          <a:p>
            <a:r>
              <a:rPr lang="en-US" sz="1600" dirty="0" smtClean="0">
                <a:solidFill>
                  <a:srgbClr val="002060"/>
                </a:solidFill>
                <a:latin typeface="Arial" panose="020B0604020202020204" pitchFamily="34" charset="0"/>
                <a:cs typeface="Arial" panose="020B0604020202020204" pitchFamily="34" charset="0"/>
              </a:rPr>
              <a:t>			</a:t>
            </a:r>
            <a:r>
              <a:rPr lang="en-US" sz="1600" dirty="0">
                <a:solidFill>
                  <a:srgbClr val="002060"/>
                </a:solidFill>
                <a:latin typeface="Arial" panose="020B0604020202020204" pitchFamily="34" charset="0"/>
                <a:cs typeface="Arial" panose="020B0604020202020204" pitchFamily="34" charset="0"/>
              </a:rPr>
              <a:t> </a:t>
            </a:r>
            <a:r>
              <a:rPr lang="en-US" sz="1600" dirty="0" smtClean="0">
                <a:solidFill>
                  <a:srgbClr val="002060"/>
                </a:solidFill>
                <a:latin typeface="Arial" panose="020B0604020202020204" pitchFamily="34" charset="0"/>
                <a:cs typeface="Arial" panose="020B0604020202020204" pitchFamily="34" charset="0"/>
              </a:rPr>
              <a:t>    Jim Mickel, Finance Manager</a:t>
            </a:r>
            <a:endParaRPr lang="en-US" sz="1600" dirty="0">
              <a:solidFill>
                <a:srgbClr val="002060"/>
              </a:solidFill>
              <a:latin typeface="Arial" panose="020B0604020202020204" pitchFamily="34" charset="0"/>
              <a:cs typeface="Arial" panose="020B0604020202020204" pitchFamily="34" charset="0"/>
            </a:endParaRPr>
          </a:p>
          <a:p>
            <a:r>
              <a:rPr lang="en-US" sz="1600" dirty="0" smtClean="0">
                <a:solidFill>
                  <a:srgbClr val="002060"/>
                </a:solidFill>
                <a:latin typeface="Arial" panose="020B0604020202020204" pitchFamily="34" charset="0"/>
                <a:cs typeface="Arial" panose="020B0604020202020204" pitchFamily="34" charset="0"/>
              </a:rPr>
              <a:t>			     Forrest Jones, Grants and Programs Manager</a:t>
            </a:r>
            <a:endParaRPr lang="en-US" sz="1600" dirty="0">
              <a:solidFill>
                <a:srgbClr val="002060"/>
              </a:solidFill>
              <a:latin typeface="Arial" panose="020B0604020202020204" pitchFamily="34" charset="0"/>
              <a:cs typeface="Arial" panose="020B0604020202020204" pitchFamily="34" charset="0"/>
            </a:endParaRPr>
          </a:p>
          <a:p>
            <a:r>
              <a:rPr lang="en-US" sz="1600" dirty="0" smtClean="0">
                <a:solidFill>
                  <a:srgbClr val="002060"/>
                </a:solidFill>
                <a:latin typeface="Arial" panose="020B0604020202020204" pitchFamily="34" charset="0"/>
                <a:cs typeface="Arial" panose="020B0604020202020204" pitchFamily="34" charset="0"/>
              </a:rPr>
              <a:t>			     Rachel Rowe, Captain, Ferry Operations Division Manager</a:t>
            </a:r>
          </a:p>
          <a:p>
            <a:r>
              <a:rPr lang="en-US" sz="1600" dirty="0">
                <a:solidFill>
                  <a:srgbClr val="002060"/>
                </a:solidFill>
                <a:latin typeface="Arial" panose="020B0604020202020204" pitchFamily="34" charset="0"/>
                <a:cs typeface="Arial" panose="020B0604020202020204" pitchFamily="34" charset="0"/>
              </a:rPr>
              <a:t>	</a:t>
            </a:r>
            <a:r>
              <a:rPr lang="en-US" sz="1600" dirty="0" smtClean="0">
                <a:solidFill>
                  <a:srgbClr val="002060"/>
                </a:solidFill>
                <a:latin typeface="Arial" panose="020B0604020202020204" pitchFamily="34" charset="0"/>
                <a:cs typeface="Arial" panose="020B0604020202020204" pitchFamily="34" charset="0"/>
              </a:rPr>
              <a:t>		</a:t>
            </a:r>
            <a:r>
              <a:rPr lang="en-US" sz="1600" dirty="0">
                <a:solidFill>
                  <a:srgbClr val="002060"/>
                </a:solidFill>
                <a:latin typeface="Arial" panose="020B0604020202020204" pitchFamily="34" charset="0"/>
                <a:cs typeface="Arial" panose="020B0604020202020204" pitchFamily="34" charset="0"/>
              </a:rPr>
              <a:t> </a:t>
            </a:r>
            <a:r>
              <a:rPr lang="en-US" sz="1600" b="1" u="sng" dirty="0">
                <a:solidFill>
                  <a:srgbClr val="002060"/>
                </a:solidFill>
                <a:latin typeface="Arial" panose="020B0604020202020204" pitchFamily="34" charset="0"/>
                <a:cs typeface="Arial" panose="020B0604020202020204" pitchFamily="34" charset="0"/>
              </a:rPr>
              <a:t>Guemes Island Ferry Committee</a:t>
            </a:r>
            <a:endParaRPr lang="en-US" sz="1600" b="1" u="sng" dirty="0" smtClean="0">
              <a:solidFill>
                <a:srgbClr val="002060"/>
              </a:solidFill>
              <a:latin typeface="Arial" panose="020B0604020202020204" pitchFamily="34" charset="0"/>
              <a:cs typeface="Arial" panose="020B0604020202020204" pitchFamily="34" charset="0"/>
            </a:endParaRPr>
          </a:p>
          <a:p>
            <a:r>
              <a:rPr lang="en-US" sz="1600" dirty="0">
                <a:solidFill>
                  <a:srgbClr val="002060"/>
                </a:solidFill>
                <a:latin typeface="Arial" panose="020B0604020202020204" pitchFamily="34" charset="0"/>
                <a:cs typeface="Arial" panose="020B0604020202020204" pitchFamily="34" charset="0"/>
              </a:rPr>
              <a:t>	</a:t>
            </a:r>
            <a:r>
              <a:rPr lang="en-US" sz="1600" dirty="0" smtClean="0">
                <a:solidFill>
                  <a:srgbClr val="002060"/>
                </a:solidFill>
                <a:latin typeface="Arial" panose="020B0604020202020204" pitchFamily="34" charset="0"/>
                <a:cs typeface="Arial" panose="020B0604020202020204" pitchFamily="34" charset="0"/>
              </a:rPr>
              <a:t>		</a:t>
            </a:r>
            <a:r>
              <a:rPr lang="en-US" sz="1600" dirty="0">
                <a:solidFill>
                  <a:srgbClr val="002060"/>
                </a:solidFill>
                <a:latin typeface="Arial" panose="020B0604020202020204" pitchFamily="34" charset="0"/>
                <a:cs typeface="Arial" panose="020B0604020202020204" pitchFamily="34" charset="0"/>
              </a:rPr>
              <a:t> </a:t>
            </a:r>
            <a:r>
              <a:rPr lang="en-US" sz="1600" dirty="0" smtClean="0">
                <a:solidFill>
                  <a:srgbClr val="002060"/>
                </a:solidFill>
                <a:latin typeface="Arial" panose="020B0604020202020204" pitchFamily="34" charset="0"/>
                <a:cs typeface="Arial" panose="020B0604020202020204" pitchFamily="34" charset="0"/>
              </a:rPr>
              <a:t>    Steve Orsini, Chair </a:t>
            </a:r>
            <a:endParaRPr lang="en-US" sz="1600" dirty="0">
              <a:solidFill>
                <a:srgbClr val="002060"/>
              </a:solidFill>
              <a:latin typeface="Arial" panose="020B0604020202020204" pitchFamily="34" charset="0"/>
              <a:cs typeface="Arial" panose="020B0604020202020204" pitchFamily="34" charset="0"/>
            </a:endParaRPr>
          </a:p>
        </p:txBody>
      </p:sp>
      <p:cxnSp>
        <p:nvCxnSpPr>
          <p:cNvPr id="7" name="Straight Connector 6"/>
          <p:cNvCxnSpPr/>
          <p:nvPr/>
        </p:nvCxnSpPr>
        <p:spPr>
          <a:xfrm>
            <a:off x="228600" y="4662600"/>
            <a:ext cx="86868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28600" y="4735582"/>
            <a:ext cx="8915400" cy="1077218"/>
          </a:xfrm>
          <a:prstGeom prst="rect">
            <a:avLst/>
          </a:prstGeom>
          <a:noFill/>
        </p:spPr>
        <p:txBody>
          <a:bodyPr wrap="square" rtlCol="0">
            <a:spAutoFit/>
          </a:bodyPr>
          <a:lstStyle/>
          <a:p>
            <a:r>
              <a:rPr lang="en-US" sz="1600" b="1" dirty="0">
                <a:solidFill>
                  <a:srgbClr val="002060"/>
                </a:solidFill>
                <a:latin typeface="Arial" panose="020B0604020202020204" pitchFamily="34" charset="0"/>
                <a:cs typeface="Arial" panose="020B0604020202020204" pitchFamily="34" charset="0"/>
              </a:rPr>
              <a:t>5:40 – 6:40 p.m.	</a:t>
            </a:r>
            <a:r>
              <a:rPr lang="en-US" sz="1600" b="1" dirty="0" smtClean="0">
                <a:solidFill>
                  <a:srgbClr val="002060"/>
                </a:solidFill>
                <a:latin typeface="Arial" panose="020B0604020202020204" pitchFamily="34" charset="0"/>
                <a:cs typeface="Arial" panose="020B0604020202020204" pitchFamily="34" charset="0"/>
              </a:rPr>
              <a:t>	Presentation </a:t>
            </a:r>
            <a:r>
              <a:rPr lang="en-US" sz="1600" b="1" dirty="0">
                <a:solidFill>
                  <a:srgbClr val="002060"/>
                </a:solidFill>
                <a:latin typeface="Arial" panose="020B0604020202020204" pitchFamily="34" charset="0"/>
                <a:cs typeface="Arial" panose="020B0604020202020204" pitchFamily="34" charset="0"/>
              </a:rPr>
              <a:t>– Ferry Replacement Project Update</a:t>
            </a:r>
            <a:endParaRPr lang="en-US" sz="1600" dirty="0">
              <a:solidFill>
                <a:srgbClr val="002060"/>
              </a:solidFill>
              <a:latin typeface="Arial" panose="020B0604020202020204" pitchFamily="34" charset="0"/>
              <a:cs typeface="Arial" panose="020B0604020202020204" pitchFamily="34" charset="0"/>
            </a:endParaRPr>
          </a:p>
          <a:p>
            <a:pPr lvl="0"/>
            <a:r>
              <a:rPr lang="en-US" sz="1600" dirty="0" smtClean="0">
                <a:solidFill>
                  <a:srgbClr val="002060"/>
                </a:solidFill>
                <a:latin typeface="Arial" panose="020B0604020202020204" pitchFamily="34" charset="0"/>
                <a:cs typeface="Arial" panose="020B0604020202020204" pitchFamily="34" charset="0"/>
              </a:rPr>
              <a:t>			     Project </a:t>
            </a:r>
            <a:r>
              <a:rPr lang="en-US" sz="1600" dirty="0">
                <a:solidFill>
                  <a:srgbClr val="002060"/>
                </a:solidFill>
                <a:latin typeface="Arial" panose="020B0604020202020204" pitchFamily="34" charset="0"/>
                <a:cs typeface="Arial" panose="020B0604020202020204" pitchFamily="34" charset="0"/>
              </a:rPr>
              <a:t>Status </a:t>
            </a:r>
            <a:r>
              <a:rPr lang="en-US" sz="1600" dirty="0" smtClean="0">
                <a:solidFill>
                  <a:srgbClr val="002060"/>
                </a:solidFill>
                <a:latin typeface="Arial" panose="020B0604020202020204" pitchFamily="34" charset="0"/>
                <a:cs typeface="Arial" panose="020B0604020202020204" pitchFamily="34" charset="0"/>
              </a:rPr>
              <a:t>- </a:t>
            </a:r>
            <a:r>
              <a:rPr lang="en-US" sz="1600" dirty="0">
                <a:solidFill>
                  <a:srgbClr val="002060"/>
                </a:solidFill>
                <a:latin typeface="Arial" panose="020B0604020202020204" pitchFamily="34" charset="0"/>
                <a:cs typeface="Arial" panose="020B0604020202020204" pitchFamily="34" charset="0"/>
              </a:rPr>
              <a:t>Phase 1 Scope of Work</a:t>
            </a:r>
          </a:p>
          <a:p>
            <a:pPr lvl="0"/>
            <a:r>
              <a:rPr lang="en-US" sz="1600" dirty="0" smtClean="0">
                <a:solidFill>
                  <a:srgbClr val="002060"/>
                </a:solidFill>
                <a:latin typeface="Arial" panose="020B0604020202020204" pitchFamily="34" charset="0"/>
                <a:cs typeface="Arial" panose="020B0604020202020204" pitchFamily="34" charset="0"/>
              </a:rPr>
              <a:t>			     Project </a:t>
            </a:r>
            <a:r>
              <a:rPr lang="en-US" sz="1600" dirty="0">
                <a:solidFill>
                  <a:srgbClr val="002060"/>
                </a:solidFill>
                <a:latin typeface="Arial" panose="020B0604020202020204" pitchFamily="34" charset="0"/>
                <a:cs typeface="Arial" panose="020B0604020202020204" pitchFamily="34" charset="0"/>
              </a:rPr>
              <a:t>Funding - County Ferry Capital Improvement Program</a:t>
            </a:r>
          </a:p>
          <a:p>
            <a:pPr lvl="0"/>
            <a:r>
              <a:rPr lang="en-US" sz="1600" dirty="0" smtClean="0">
                <a:solidFill>
                  <a:srgbClr val="002060"/>
                </a:solidFill>
                <a:latin typeface="Arial" panose="020B0604020202020204" pitchFamily="34" charset="0"/>
                <a:cs typeface="Arial" panose="020B0604020202020204" pitchFamily="34" charset="0"/>
              </a:rPr>
              <a:t>			     Community </a:t>
            </a:r>
            <a:r>
              <a:rPr lang="en-US" sz="1600" dirty="0">
                <a:solidFill>
                  <a:srgbClr val="002060"/>
                </a:solidFill>
                <a:latin typeface="Arial" panose="020B0604020202020204" pitchFamily="34" charset="0"/>
                <a:cs typeface="Arial" panose="020B0604020202020204" pitchFamily="34" charset="0"/>
              </a:rPr>
              <a:t>and Stakeholder </a:t>
            </a:r>
            <a:r>
              <a:rPr lang="en-US" sz="1600" dirty="0" smtClean="0">
                <a:solidFill>
                  <a:srgbClr val="002060"/>
                </a:solidFill>
                <a:latin typeface="Arial" panose="020B0604020202020204" pitchFamily="34" charset="0"/>
                <a:cs typeface="Arial" panose="020B0604020202020204" pitchFamily="34" charset="0"/>
              </a:rPr>
              <a:t>Engagement</a:t>
            </a:r>
            <a:endParaRPr lang="en-US" sz="1600" dirty="0">
              <a:solidFill>
                <a:srgbClr val="002060"/>
              </a:solidFill>
              <a:latin typeface="Arial" panose="020B0604020202020204" pitchFamily="34" charset="0"/>
              <a:cs typeface="Arial" panose="020B0604020202020204" pitchFamily="34" charset="0"/>
            </a:endParaRPr>
          </a:p>
        </p:txBody>
      </p:sp>
      <p:cxnSp>
        <p:nvCxnSpPr>
          <p:cNvPr id="9" name="Straight Connector 8"/>
          <p:cNvCxnSpPr/>
          <p:nvPr/>
        </p:nvCxnSpPr>
        <p:spPr>
          <a:xfrm>
            <a:off x="228600" y="5867400"/>
            <a:ext cx="86868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8600" y="5931446"/>
            <a:ext cx="8686800" cy="338554"/>
          </a:xfrm>
          <a:prstGeom prst="rect">
            <a:avLst/>
          </a:prstGeom>
          <a:noFill/>
        </p:spPr>
        <p:txBody>
          <a:bodyPr wrap="square" rtlCol="0">
            <a:spAutoFit/>
          </a:bodyPr>
          <a:lstStyle/>
          <a:p>
            <a:r>
              <a:rPr lang="en-US" sz="1600" b="1" dirty="0">
                <a:solidFill>
                  <a:srgbClr val="002060"/>
                </a:solidFill>
                <a:latin typeface="Arial" panose="020B0604020202020204" pitchFamily="34" charset="0"/>
                <a:cs typeface="Arial" panose="020B0604020202020204" pitchFamily="34" charset="0"/>
              </a:rPr>
              <a:t>6:40 – 7:30 p.m.	</a:t>
            </a:r>
            <a:r>
              <a:rPr lang="en-US" sz="1600" b="1" dirty="0" smtClean="0">
                <a:solidFill>
                  <a:srgbClr val="002060"/>
                </a:solidFill>
                <a:latin typeface="Arial" panose="020B0604020202020204" pitchFamily="34" charset="0"/>
                <a:cs typeface="Arial" panose="020B0604020202020204" pitchFamily="34" charset="0"/>
              </a:rPr>
              <a:t>	Questions </a:t>
            </a:r>
            <a:r>
              <a:rPr lang="en-US" sz="1600" b="1" dirty="0">
                <a:solidFill>
                  <a:srgbClr val="002060"/>
                </a:solidFill>
                <a:latin typeface="Arial" panose="020B0604020202020204" pitchFamily="34" charset="0"/>
                <a:cs typeface="Arial" panose="020B0604020202020204" pitchFamily="34" charset="0"/>
              </a:rPr>
              <a:t>and Comments</a:t>
            </a:r>
            <a:r>
              <a:rPr lang="en-US" sz="1600" dirty="0">
                <a:solidFill>
                  <a:srgbClr val="002060"/>
                </a:solidFill>
                <a:latin typeface="Arial" panose="020B0604020202020204" pitchFamily="34" charset="0"/>
                <a:cs typeface="Arial" panose="020B0604020202020204" pitchFamily="34" charset="0"/>
              </a:rPr>
              <a:t> </a:t>
            </a:r>
          </a:p>
        </p:txBody>
      </p:sp>
      <p:cxnSp>
        <p:nvCxnSpPr>
          <p:cNvPr id="11" name="Straight Connector 10"/>
          <p:cNvCxnSpPr/>
          <p:nvPr/>
        </p:nvCxnSpPr>
        <p:spPr>
          <a:xfrm>
            <a:off x="228600" y="6324600"/>
            <a:ext cx="86868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7400" y="6376468"/>
            <a:ext cx="8658000" cy="369332"/>
          </a:xfrm>
          <a:prstGeom prst="rect">
            <a:avLst/>
          </a:prstGeom>
          <a:noFill/>
        </p:spPr>
        <p:txBody>
          <a:bodyPr wrap="square" rtlCol="0">
            <a:spAutoFit/>
          </a:bodyPr>
          <a:lstStyle/>
          <a:p>
            <a:r>
              <a:rPr lang="en-US" sz="1600" b="1" dirty="0">
                <a:solidFill>
                  <a:srgbClr val="002060"/>
                </a:solidFill>
                <a:latin typeface="Arial" panose="020B0604020202020204" pitchFamily="34" charset="0"/>
                <a:cs typeface="Arial" panose="020B0604020202020204" pitchFamily="34" charset="0"/>
              </a:rPr>
              <a:t>7:30 p.m.		</a:t>
            </a:r>
            <a:r>
              <a:rPr lang="en-US" sz="1600" b="1" dirty="0" smtClean="0">
                <a:solidFill>
                  <a:srgbClr val="002060"/>
                </a:solidFill>
                <a:latin typeface="Arial" panose="020B0604020202020204" pitchFamily="34" charset="0"/>
                <a:cs typeface="Arial" panose="020B0604020202020204" pitchFamily="34" charset="0"/>
              </a:rPr>
              <a:t>	Adjournment </a:t>
            </a:r>
            <a:r>
              <a:rPr lang="en-US" sz="1600" b="1" dirty="0">
                <a:solidFill>
                  <a:srgbClr val="002060"/>
                </a:solidFill>
                <a:latin typeface="Arial" panose="020B0604020202020204" pitchFamily="34" charset="0"/>
                <a:cs typeface="Arial" panose="020B0604020202020204" pitchFamily="34" charset="0"/>
              </a:rPr>
              <a:t>&amp; Clean-Up</a:t>
            </a:r>
            <a:r>
              <a:rPr lang="en-US" b="1" dirty="0"/>
              <a:t>	</a:t>
            </a:r>
            <a:endParaRPr lang="en-US" dirty="0"/>
          </a:p>
        </p:txBody>
      </p:sp>
    </p:spTree>
    <p:extLst>
      <p:ext uri="{BB962C8B-B14F-4D97-AF65-F5344CB8AC3E}">
        <p14:creationId xmlns:p14="http://schemas.microsoft.com/office/powerpoint/2010/main" val="452428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400110"/>
          </a:xfrm>
          <a:prstGeom prst="rect">
            <a:avLst/>
          </a:prstGeom>
          <a:solidFill>
            <a:srgbClr val="002060"/>
          </a:solidFill>
        </p:spPr>
        <p:txBody>
          <a:bodyPr wrap="square" rtlCol="0">
            <a:spAutoFit/>
          </a:bodyPr>
          <a:lstStyle/>
          <a:p>
            <a:r>
              <a:rPr lang="en-US" sz="2000" b="1" cap="all" dirty="0" smtClean="0">
                <a:solidFill>
                  <a:schemeClr val="bg1"/>
                </a:solidFill>
                <a:latin typeface="Arial" panose="020B0604020202020204" pitchFamily="34" charset="0"/>
                <a:cs typeface="Arial" panose="020B0604020202020204" pitchFamily="34" charset="0"/>
              </a:rPr>
              <a:t>Project Status – Summary</a:t>
            </a:r>
            <a:endParaRPr lang="en-US" sz="2000" b="1" cap="all" dirty="0">
              <a:solidFill>
                <a:srgbClr val="002060"/>
              </a:solidFill>
              <a:latin typeface="Arial" panose="020B0604020202020204" pitchFamily="34" charset="0"/>
              <a:cs typeface="Arial" panose="020B0604020202020204" pitchFamily="34" charset="0"/>
            </a:endParaRPr>
          </a:p>
        </p:txBody>
      </p:sp>
      <p:sp>
        <p:nvSpPr>
          <p:cNvPr id="4" name="TextBox 3"/>
          <p:cNvSpPr txBox="1"/>
          <p:nvPr/>
        </p:nvSpPr>
        <p:spPr>
          <a:xfrm>
            <a:off x="152400" y="880408"/>
            <a:ext cx="8763000" cy="1938992"/>
          </a:xfrm>
          <a:prstGeom prst="rect">
            <a:avLst/>
          </a:prstGeom>
          <a:noFill/>
        </p:spPr>
        <p:txBody>
          <a:bodyPr wrap="square" rtlCol="0">
            <a:spAutoFit/>
          </a:bodyPr>
          <a:lstStyle/>
          <a:p>
            <a:pPr marL="285750" indent="-285750">
              <a:buFont typeface="Wingdings" panose="05000000000000000000" pitchFamily="2" charset="2"/>
              <a:buChar char="q"/>
            </a:pPr>
            <a:r>
              <a:rPr lang="en-US" sz="1600" b="1" dirty="0" smtClean="0">
                <a:solidFill>
                  <a:srgbClr val="002060"/>
                </a:solidFill>
                <a:latin typeface="Arial" panose="020B0604020202020204" pitchFamily="34" charset="0"/>
                <a:cs typeface="Arial" panose="020B0604020202020204" pitchFamily="34" charset="0"/>
              </a:rPr>
              <a:t>Replace the M/V GUEMES</a:t>
            </a:r>
          </a:p>
          <a:p>
            <a:pPr marL="800100" lvl="1" indent="-342900">
              <a:buFont typeface="Wingdings" panose="05000000000000000000" pitchFamily="2" charset="2"/>
              <a:buChar char="§"/>
            </a:pPr>
            <a:r>
              <a:rPr lang="en-US" sz="1600" dirty="0" smtClean="0">
                <a:solidFill>
                  <a:srgbClr val="002060"/>
                </a:solidFill>
                <a:latin typeface="Arial" panose="020B0604020202020204" pitchFamily="34" charset="0"/>
                <a:cs typeface="Arial" panose="020B0604020202020204" pitchFamily="34" charset="0"/>
              </a:rPr>
              <a:t>Age: 38</a:t>
            </a:r>
          </a:p>
          <a:p>
            <a:pPr marL="800100" lvl="1" indent="-342900">
              <a:buFont typeface="Wingdings" panose="05000000000000000000" pitchFamily="2" charset="2"/>
              <a:buChar char="§"/>
            </a:pPr>
            <a:r>
              <a:rPr lang="en-US" sz="1600" dirty="0" smtClean="0">
                <a:solidFill>
                  <a:srgbClr val="002060"/>
                </a:solidFill>
                <a:latin typeface="Arial" panose="020B0604020202020204" pitchFamily="34" charset="0"/>
                <a:cs typeface="Arial" panose="020B0604020202020204" pitchFamily="34" charset="0"/>
              </a:rPr>
              <a:t>Annual Maintenance Cost: $700,000+</a:t>
            </a:r>
          </a:p>
          <a:p>
            <a:pPr marL="800100" lvl="1" indent="-342900">
              <a:buFont typeface="Wingdings" panose="05000000000000000000" pitchFamily="2" charset="2"/>
              <a:buChar char="§"/>
            </a:pPr>
            <a:r>
              <a:rPr lang="en-US" sz="1600" dirty="0" smtClean="0">
                <a:solidFill>
                  <a:srgbClr val="002060"/>
                </a:solidFill>
                <a:latin typeface="Arial" panose="020B0604020202020204" pitchFamily="34" charset="0"/>
                <a:cs typeface="Arial" panose="020B0604020202020204" pitchFamily="34" charset="0"/>
              </a:rPr>
              <a:t>Estimated Re-Power Cost: $3.5 million+</a:t>
            </a:r>
          </a:p>
          <a:p>
            <a:endParaRPr lang="en-US" sz="800" b="1" dirty="0" smtClean="0">
              <a:solidFill>
                <a:srgbClr val="002060"/>
              </a:solidFill>
              <a:latin typeface="Cambria" panose="02040503050406030204" pitchFamily="18" charset="0"/>
            </a:endParaRPr>
          </a:p>
          <a:p>
            <a:pPr marL="285750" indent="-285750">
              <a:buFont typeface="Wingdings" panose="05000000000000000000" pitchFamily="2" charset="2"/>
              <a:buChar char="q"/>
            </a:pPr>
            <a:r>
              <a:rPr lang="en-US" sz="1600" b="1" dirty="0" smtClean="0">
                <a:solidFill>
                  <a:srgbClr val="002060"/>
                </a:solidFill>
                <a:latin typeface="Arial" panose="020B0604020202020204" pitchFamily="34" charset="0"/>
                <a:cs typeface="Arial" panose="020B0604020202020204" pitchFamily="34" charset="0"/>
              </a:rPr>
              <a:t>Skagit County’s vision: a zero-emissions, all-electric vessel</a:t>
            </a:r>
          </a:p>
          <a:p>
            <a:pPr marL="742950" lvl="1" indent="-285750">
              <a:buFont typeface="Wingdings" panose="05000000000000000000" pitchFamily="2" charset="2"/>
              <a:buChar char="§"/>
            </a:pPr>
            <a:r>
              <a:rPr lang="en-US" sz="1600" dirty="0" smtClean="0">
                <a:solidFill>
                  <a:srgbClr val="002060"/>
                </a:solidFill>
                <a:latin typeface="Arial" panose="020B0604020202020204" pitchFamily="34" charset="0"/>
                <a:cs typeface="Arial" panose="020B0604020202020204" pitchFamily="34" charset="0"/>
              </a:rPr>
              <a:t>Reduce greenhouse gas emissions</a:t>
            </a:r>
          </a:p>
          <a:p>
            <a:pPr marL="742950" lvl="1" indent="-285750">
              <a:buFont typeface="Wingdings" panose="05000000000000000000" pitchFamily="2" charset="2"/>
              <a:buChar char="§"/>
            </a:pPr>
            <a:r>
              <a:rPr lang="en-US" sz="1600" dirty="0" smtClean="0">
                <a:solidFill>
                  <a:srgbClr val="002060"/>
                </a:solidFill>
                <a:latin typeface="Arial" panose="020B0604020202020204" pitchFamily="34" charset="0"/>
                <a:cs typeface="Arial" panose="020B0604020202020204" pitchFamily="34" charset="0"/>
              </a:rPr>
              <a:t>Benefit local community &amp; global environment</a:t>
            </a:r>
          </a:p>
        </p:txBody>
      </p:sp>
      <p:cxnSp>
        <p:nvCxnSpPr>
          <p:cNvPr id="10" name="Straight Connector 9"/>
          <p:cNvCxnSpPr/>
          <p:nvPr/>
        </p:nvCxnSpPr>
        <p:spPr>
          <a:xfrm>
            <a:off x="2743200" y="4114800"/>
            <a:ext cx="3429000"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30" idx="2"/>
          </p:cNvCxnSpPr>
          <p:nvPr/>
        </p:nvCxnSpPr>
        <p:spPr>
          <a:xfrm>
            <a:off x="4495800" y="3822290"/>
            <a:ext cx="0" cy="292511"/>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7086600" y="4307400"/>
            <a:ext cx="0" cy="22860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905000" y="4307400"/>
            <a:ext cx="0" cy="22860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3429000" y="3276600"/>
            <a:ext cx="2133600" cy="545691"/>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cap="all" dirty="0" smtClean="0">
                <a:solidFill>
                  <a:schemeClr val="bg1"/>
                </a:solidFill>
                <a:latin typeface="Arial" panose="020B0604020202020204" pitchFamily="34" charset="0"/>
                <a:cs typeface="Arial" panose="020B0604020202020204" pitchFamily="34" charset="0"/>
              </a:rPr>
              <a:t>Design Considerations</a:t>
            </a:r>
            <a:endParaRPr lang="en-US" sz="1400" b="1" cap="all" dirty="0">
              <a:solidFill>
                <a:schemeClr val="bg1"/>
              </a:solidFill>
              <a:latin typeface="Arial" panose="020B0604020202020204" pitchFamily="34" charset="0"/>
              <a:cs typeface="Arial" panose="020B0604020202020204" pitchFamily="34" charset="0"/>
            </a:endParaRPr>
          </a:p>
        </p:txBody>
      </p:sp>
      <p:sp>
        <p:nvSpPr>
          <p:cNvPr id="38" name="Rectangle 37"/>
          <p:cNvSpPr/>
          <p:nvPr/>
        </p:nvSpPr>
        <p:spPr>
          <a:xfrm>
            <a:off x="6019800" y="3921309"/>
            <a:ext cx="2133600" cy="393291"/>
          </a:xfrm>
          <a:prstGeom prst="rect">
            <a:avLst/>
          </a:prstGeom>
          <a:solidFill>
            <a:srgbClr val="92D050"/>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002060"/>
                </a:solidFill>
                <a:latin typeface="Arial" panose="020B0604020202020204" pitchFamily="34" charset="0"/>
                <a:cs typeface="Arial" panose="020B0604020202020204" pitchFamily="34" charset="0"/>
              </a:rPr>
              <a:t>Shore Side Facilities </a:t>
            </a:r>
            <a:endParaRPr lang="en-US" sz="1400" b="1" dirty="0">
              <a:solidFill>
                <a:srgbClr val="002060"/>
              </a:solidFill>
              <a:latin typeface="Arial" panose="020B0604020202020204" pitchFamily="34" charset="0"/>
              <a:cs typeface="Arial" panose="020B0604020202020204" pitchFamily="34" charset="0"/>
            </a:endParaRPr>
          </a:p>
        </p:txBody>
      </p:sp>
      <p:sp>
        <p:nvSpPr>
          <p:cNvPr id="39" name="Rectangle 38"/>
          <p:cNvSpPr/>
          <p:nvPr/>
        </p:nvSpPr>
        <p:spPr>
          <a:xfrm>
            <a:off x="838200" y="3919200"/>
            <a:ext cx="2133600" cy="393291"/>
          </a:xfrm>
          <a:prstGeom prst="rect">
            <a:avLst/>
          </a:prstGeom>
          <a:solidFill>
            <a:schemeClr val="bg1">
              <a:lumMod val="75000"/>
            </a:scheme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002060"/>
                </a:solidFill>
                <a:latin typeface="Arial" panose="020B0604020202020204" pitchFamily="34" charset="0"/>
                <a:cs typeface="Arial" panose="020B0604020202020204" pitchFamily="34" charset="0"/>
              </a:rPr>
              <a:t>Vessel</a:t>
            </a:r>
            <a:endParaRPr lang="en-US" sz="1400" b="1" dirty="0">
              <a:solidFill>
                <a:srgbClr val="002060"/>
              </a:solidFill>
              <a:latin typeface="Arial" panose="020B0604020202020204" pitchFamily="34" charset="0"/>
              <a:cs typeface="Arial" panose="020B0604020202020204" pitchFamily="34" charset="0"/>
            </a:endParaRPr>
          </a:p>
        </p:txBody>
      </p:sp>
      <p:sp>
        <p:nvSpPr>
          <p:cNvPr id="44" name="Rectangle 43"/>
          <p:cNvSpPr/>
          <p:nvPr/>
        </p:nvSpPr>
        <p:spPr>
          <a:xfrm>
            <a:off x="5428800" y="4551968"/>
            <a:ext cx="3316800" cy="1762432"/>
          </a:xfrm>
          <a:prstGeom prst="rect">
            <a:avLst/>
          </a:prstGeom>
          <a:solidFill>
            <a:srgbClr val="97D256"/>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002060"/>
                </a:solidFill>
                <a:latin typeface="Arial" panose="020B0604020202020204" pitchFamily="34" charset="0"/>
                <a:cs typeface="Arial" panose="020B0604020202020204" pitchFamily="34" charset="0"/>
              </a:rPr>
              <a:t>Infrastructure Upgrades</a:t>
            </a:r>
          </a:p>
          <a:p>
            <a:pPr algn="ctr"/>
            <a:r>
              <a:rPr lang="en-US" sz="1400" b="1" dirty="0">
                <a:solidFill>
                  <a:srgbClr val="002060"/>
                </a:solidFill>
                <a:latin typeface="Arial" panose="020B0604020202020204" pitchFamily="34" charset="0"/>
                <a:cs typeface="Arial" panose="020B0604020202020204" pitchFamily="34" charset="0"/>
              </a:rPr>
              <a:t>Safety &amp; </a:t>
            </a:r>
            <a:r>
              <a:rPr lang="en-US" sz="1400" b="1" dirty="0" smtClean="0">
                <a:solidFill>
                  <a:srgbClr val="002060"/>
                </a:solidFill>
                <a:latin typeface="Arial" panose="020B0604020202020204" pitchFamily="34" charset="0"/>
                <a:cs typeface="Arial" panose="020B0604020202020204" pitchFamily="34" charset="0"/>
              </a:rPr>
              <a:t>Reliability</a:t>
            </a:r>
          </a:p>
          <a:p>
            <a:pPr algn="ctr"/>
            <a:r>
              <a:rPr lang="en-US" sz="1400" b="1" dirty="0" smtClean="0">
                <a:solidFill>
                  <a:srgbClr val="002060"/>
                </a:solidFill>
                <a:latin typeface="Arial" panose="020B0604020202020204" pitchFamily="34" charset="0"/>
                <a:cs typeface="Arial" panose="020B0604020202020204" pitchFamily="34" charset="0"/>
              </a:rPr>
              <a:t>Passenger Access &amp; ADA</a:t>
            </a:r>
          </a:p>
          <a:p>
            <a:pPr algn="ctr"/>
            <a:r>
              <a:rPr lang="en-US" sz="1400" b="1" dirty="0" smtClean="0">
                <a:solidFill>
                  <a:srgbClr val="002060"/>
                </a:solidFill>
                <a:latin typeface="Arial" panose="020B0604020202020204" pitchFamily="34" charset="0"/>
                <a:cs typeface="Arial" panose="020B0604020202020204" pitchFamily="34" charset="0"/>
              </a:rPr>
              <a:t>Vehicle Staging</a:t>
            </a:r>
          </a:p>
          <a:p>
            <a:pPr algn="ctr"/>
            <a:r>
              <a:rPr lang="en-US" sz="1400" b="1" dirty="0" smtClean="0">
                <a:solidFill>
                  <a:srgbClr val="002060"/>
                </a:solidFill>
                <a:latin typeface="Arial" panose="020B0604020202020204" pitchFamily="34" charset="0"/>
                <a:cs typeface="Arial" panose="020B0604020202020204" pitchFamily="34" charset="0"/>
              </a:rPr>
              <a:t>Parking</a:t>
            </a:r>
          </a:p>
          <a:p>
            <a:pPr algn="ctr"/>
            <a:r>
              <a:rPr lang="en-US" sz="1400" b="1" dirty="0" smtClean="0">
                <a:solidFill>
                  <a:srgbClr val="002060"/>
                </a:solidFill>
                <a:latin typeface="Arial" panose="020B0604020202020204" pitchFamily="34" charset="0"/>
                <a:cs typeface="Arial" panose="020B0604020202020204" pitchFamily="34" charset="0"/>
              </a:rPr>
              <a:t>Environmental (Permitting)</a:t>
            </a:r>
          </a:p>
          <a:p>
            <a:pPr algn="ctr"/>
            <a:r>
              <a:rPr lang="en-US" sz="1400" b="1" dirty="0" smtClean="0">
                <a:solidFill>
                  <a:srgbClr val="002060"/>
                </a:solidFill>
                <a:latin typeface="Arial" panose="020B0604020202020204" pitchFamily="34" charset="0"/>
                <a:cs typeface="Arial" panose="020B0604020202020204" pitchFamily="34" charset="0"/>
              </a:rPr>
              <a:t>Charging Stations (if all-electric) </a:t>
            </a:r>
          </a:p>
        </p:txBody>
      </p:sp>
      <p:sp>
        <p:nvSpPr>
          <p:cNvPr id="50" name="Rectangle 49"/>
          <p:cNvSpPr/>
          <p:nvPr/>
        </p:nvSpPr>
        <p:spPr>
          <a:xfrm>
            <a:off x="486002" y="4547400"/>
            <a:ext cx="2848897" cy="2133600"/>
          </a:xfrm>
          <a:prstGeom prst="rect">
            <a:avLst/>
          </a:prstGeom>
          <a:solidFill>
            <a:schemeClr val="bg1">
              <a:lumMod val="75000"/>
            </a:scheme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002060"/>
                </a:solidFill>
                <a:latin typeface="Arial" panose="020B0604020202020204" pitchFamily="34" charset="0"/>
                <a:cs typeface="Arial" panose="020B0604020202020204" pitchFamily="34" charset="0"/>
              </a:rPr>
              <a:t>Operational Profile</a:t>
            </a:r>
          </a:p>
          <a:p>
            <a:pPr algn="ctr"/>
            <a:r>
              <a:rPr lang="en-US" sz="1400" b="1" dirty="0" smtClean="0">
                <a:solidFill>
                  <a:srgbClr val="002060"/>
                </a:solidFill>
                <a:latin typeface="Arial" panose="020B0604020202020204" pitchFamily="34" charset="0"/>
                <a:cs typeface="Arial" panose="020B0604020202020204" pitchFamily="34" charset="0"/>
              </a:rPr>
              <a:t>ADA Guidelines</a:t>
            </a:r>
          </a:p>
          <a:p>
            <a:pPr algn="ctr"/>
            <a:r>
              <a:rPr lang="en-US" sz="1400" b="1" dirty="0" smtClean="0">
                <a:solidFill>
                  <a:srgbClr val="002060"/>
                </a:solidFill>
                <a:latin typeface="Arial" panose="020B0604020202020204" pitchFamily="34" charset="0"/>
                <a:cs typeface="Arial" panose="020B0604020202020204" pitchFamily="34" charset="0"/>
              </a:rPr>
              <a:t>Safety &amp; Reliability</a:t>
            </a:r>
          </a:p>
          <a:p>
            <a:pPr algn="ctr"/>
            <a:r>
              <a:rPr lang="en-US" sz="1400" b="1" dirty="0" smtClean="0">
                <a:solidFill>
                  <a:srgbClr val="002060"/>
                </a:solidFill>
                <a:latin typeface="Arial" panose="020B0604020202020204" pitchFamily="34" charset="0"/>
                <a:cs typeface="Arial" panose="020B0604020202020204" pitchFamily="34" charset="0"/>
              </a:rPr>
              <a:t>Level of Service</a:t>
            </a:r>
          </a:p>
          <a:p>
            <a:pPr algn="ctr"/>
            <a:r>
              <a:rPr lang="en-US" sz="1400" b="1" dirty="0" smtClean="0">
                <a:solidFill>
                  <a:srgbClr val="002060"/>
                </a:solidFill>
                <a:latin typeface="Arial" panose="020B0604020202020204" pitchFamily="34" charset="0"/>
                <a:cs typeface="Arial" panose="020B0604020202020204" pitchFamily="34" charset="0"/>
              </a:rPr>
              <a:t>Future Growth</a:t>
            </a:r>
          </a:p>
          <a:p>
            <a:pPr algn="ctr"/>
            <a:r>
              <a:rPr lang="en-US" sz="1400" b="1" dirty="0" smtClean="0">
                <a:solidFill>
                  <a:srgbClr val="002060"/>
                </a:solidFill>
                <a:latin typeface="Arial" panose="020B0604020202020204" pitchFamily="34" charset="0"/>
                <a:cs typeface="Arial" panose="020B0604020202020204" pitchFamily="34" charset="0"/>
              </a:rPr>
              <a:t>Existing Docks &amp; Terminals</a:t>
            </a:r>
          </a:p>
          <a:p>
            <a:pPr algn="ctr"/>
            <a:r>
              <a:rPr lang="en-US" sz="1400" b="1" dirty="0" smtClean="0">
                <a:solidFill>
                  <a:srgbClr val="002060"/>
                </a:solidFill>
                <a:latin typeface="Arial" panose="020B0604020202020204" pitchFamily="34" charset="0"/>
                <a:cs typeface="Arial" panose="020B0604020202020204" pitchFamily="34" charset="0"/>
              </a:rPr>
              <a:t>Maneuverability</a:t>
            </a:r>
          </a:p>
          <a:p>
            <a:pPr algn="ctr"/>
            <a:r>
              <a:rPr lang="en-US" sz="1400" b="1" dirty="0" smtClean="0">
                <a:solidFill>
                  <a:srgbClr val="002060"/>
                </a:solidFill>
                <a:latin typeface="Arial" panose="020B0604020202020204" pitchFamily="34" charset="0"/>
                <a:cs typeface="Arial" panose="020B0604020202020204" pitchFamily="34" charset="0"/>
              </a:rPr>
              <a:t>Regulatory – USCG</a:t>
            </a:r>
          </a:p>
          <a:p>
            <a:pPr algn="ctr"/>
            <a:r>
              <a:rPr lang="en-US" sz="1400" b="1" dirty="0" smtClean="0">
                <a:solidFill>
                  <a:srgbClr val="002060"/>
                </a:solidFill>
                <a:latin typeface="Arial" panose="020B0604020202020204" pitchFamily="34" charset="0"/>
                <a:cs typeface="Arial" panose="020B0604020202020204" pitchFamily="34" charset="0"/>
              </a:rPr>
              <a:t>Environmental Impacts</a:t>
            </a:r>
            <a:endParaRPr lang="en-US" sz="1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181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400110"/>
          </a:xfrm>
          <a:prstGeom prst="rect">
            <a:avLst/>
          </a:prstGeom>
          <a:solidFill>
            <a:srgbClr val="002060"/>
          </a:solidFill>
        </p:spPr>
        <p:txBody>
          <a:bodyPr wrap="square" rtlCol="0">
            <a:spAutoFit/>
          </a:bodyPr>
          <a:lstStyle/>
          <a:p>
            <a:r>
              <a:rPr lang="en-US" sz="2000" b="1" cap="all" dirty="0" smtClean="0">
                <a:solidFill>
                  <a:schemeClr val="bg1"/>
                </a:solidFill>
                <a:latin typeface="Arial" panose="020B0604020202020204" pitchFamily="34" charset="0"/>
                <a:cs typeface="Arial" panose="020B0604020202020204" pitchFamily="34" charset="0"/>
              </a:rPr>
              <a:t>Project Status </a:t>
            </a:r>
            <a:r>
              <a:rPr lang="en-US" sz="2000" b="1" dirty="0" smtClean="0">
                <a:solidFill>
                  <a:srgbClr val="002060"/>
                </a:solidFill>
                <a:latin typeface="Cambria" panose="02040503050406030204" pitchFamily="18" charset="0"/>
              </a:rPr>
              <a:t>:</a:t>
            </a:r>
            <a:endParaRPr lang="en-US" sz="2000" b="1" dirty="0">
              <a:solidFill>
                <a:srgbClr val="002060"/>
              </a:solidFill>
              <a:latin typeface="Cambria" panose="02040503050406030204" pitchFamily="18" charset="0"/>
            </a:endParaRPr>
          </a:p>
        </p:txBody>
      </p:sp>
      <p:sp>
        <p:nvSpPr>
          <p:cNvPr id="6" name="TextBox 5"/>
          <p:cNvSpPr txBox="1"/>
          <p:nvPr/>
        </p:nvSpPr>
        <p:spPr>
          <a:xfrm>
            <a:off x="-76200" y="1447802"/>
            <a:ext cx="8991600" cy="2431435"/>
          </a:xfrm>
          <a:prstGeom prst="rect">
            <a:avLst/>
          </a:prstGeom>
          <a:noFill/>
        </p:spPr>
        <p:txBody>
          <a:bodyPr wrap="square" rtlCol="0">
            <a:spAutoFit/>
          </a:bodyPr>
          <a:lstStyle/>
          <a:p>
            <a:pPr marL="742950" lvl="1" indent="-285750">
              <a:buFont typeface="Wingdings" panose="05000000000000000000" pitchFamily="2" charset="2"/>
              <a:buChar char="q"/>
            </a:pPr>
            <a:r>
              <a:rPr lang="en-US" sz="1600" b="1" dirty="0" smtClean="0">
                <a:solidFill>
                  <a:srgbClr val="002060"/>
                </a:solidFill>
                <a:latin typeface="Arial" panose="020B0604020202020204" pitchFamily="34" charset="0"/>
                <a:cs typeface="Arial" panose="020B0604020202020204" pitchFamily="34" charset="0"/>
              </a:rPr>
              <a:t>Skagit County issued a Request for Qualifications (RFQ)</a:t>
            </a:r>
          </a:p>
          <a:p>
            <a:pPr marL="742950" lvl="1" indent="-285750">
              <a:buFont typeface="Wingdings" panose="05000000000000000000" pitchFamily="2" charset="2"/>
              <a:buChar char="v"/>
            </a:pPr>
            <a:endParaRPr lang="en-US" sz="400" b="1" dirty="0" smtClean="0">
              <a:solidFill>
                <a:srgbClr val="002060"/>
              </a:solidFill>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
            </a:pPr>
            <a:r>
              <a:rPr lang="en-US" sz="1600" dirty="0" smtClean="0">
                <a:solidFill>
                  <a:srgbClr val="002060"/>
                </a:solidFill>
                <a:latin typeface="Arial" panose="020B0604020202020204" pitchFamily="34" charset="0"/>
                <a:cs typeface="Arial" panose="020B0604020202020204" pitchFamily="34" charset="0"/>
              </a:rPr>
              <a:t>Naval architecture </a:t>
            </a:r>
            <a:r>
              <a:rPr lang="en-US" sz="1600" dirty="0">
                <a:solidFill>
                  <a:srgbClr val="002060"/>
                </a:solidFill>
                <a:latin typeface="Arial" panose="020B0604020202020204" pitchFamily="34" charset="0"/>
                <a:cs typeface="Arial" panose="020B0604020202020204" pitchFamily="34" charset="0"/>
              </a:rPr>
              <a:t>s</a:t>
            </a:r>
            <a:r>
              <a:rPr lang="en-US" sz="1600" dirty="0" smtClean="0">
                <a:solidFill>
                  <a:srgbClr val="002060"/>
                </a:solidFill>
                <a:latin typeface="Arial" panose="020B0604020202020204" pitchFamily="34" charset="0"/>
                <a:cs typeface="Arial" panose="020B0604020202020204" pitchFamily="34" charset="0"/>
              </a:rPr>
              <a:t>ervices</a:t>
            </a:r>
          </a:p>
          <a:p>
            <a:pPr marL="1200150" lvl="2" indent="-285750">
              <a:buFont typeface="Wingdings" panose="05000000000000000000" pitchFamily="2" charset="2"/>
              <a:buChar char="§"/>
            </a:pPr>
            <a:endParaRPr lang="en-US" sz="400" dirty="0" smtClean="0">
              <a:solidFill>
                <a:srgbClr val="002060"/>
              </a:solidFill>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
            </a:pPr>
            <a:r>
              <a:rPr lang="en-US" sz="1600" dirty="0" smtClean="0">
                <a:solidFill>
                  <a:srgbClr val="002060"/>
                </a:solidFill>
                <a:latin typeface="Arial" panose="020B0604020202020204" pitchFamily="34" charset="0"/>
                <a:cs typeface="Arial" panose="020B0604020202020204" pitchFamily="34" charset="0"/>
              </a:rPr>
              <a:t>Design a replacement vessel</a:t>
            </a:r>
          </a:p>
          <a:p>
            <a:pPr lvl="1"/>
            <a:endParaRPr lang="en-US" sz="1200" dirty="0" smtClean="0">
              <a:solidFill>
                <a:srgbClr val="002060"/>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q"/>
            </a:pPr>
            <a:r>
              <a:rPr lang="en-US" sz="1600" b="1" dirty="0" smtClean="0">
                <a:solidFill>
                  <a:srgbClr val="002060"/>
                </a:solidFill>
                <a:latin typeface="Arial" panose="020B0604020202020204" pitchFamily="34" charset="0"/>
                <a:cs typeface="Arial" panose="020B0604020202020204" pitchFamily="34" charset="0"/>
              </a:rPr>
              <a:t>August </a:t>
            </a:r>
            <a:r>
              <a:rPr lang="en-US" sz="1600" b="1" dirty="0">
                <a:solidFill>
                  <a:srgbClr val="002060"/>
                </a:solidFill>
                <a:latin typeface="Arial" panose="020B0604020202020204" pitchFamily="34" charset="0"/>
                <a:cs typeface="Arial" panose="020B0604020202020204" pitchFamily="34" charset="0"/>
              </a:rPr>
              <a:t>7 – Contract </a:t>
            </a:r>
            <a:r>
              <a:rPr lang="en-US" sz="1600" b="1" dirty="0" smtClean="0">
                <a:solidFill>
                  <a:srgbClr val="002060"/>
                </a:solidFill>
                <a:latin typeface="Arial" panose="020B0604020202020204" pitchFamily="34" charset="0"/>
                <a:cs typeface="Arial" panose="020B0604020202020204" pitchFamily="34" charset="0"/>
              </a:rPr>
              <a:t>approved by Board of County Commissioners</a:t>
            </a:r>
          </a:p>
          <a:p>
            <a:pPr marL="742950" lvl="1" indent="-285750">
              <a:buFont typeface="Wingdings" panose="05000000000000000000" pitchFamily="2" charset="2"/>
              <a:buChar char="v"/>
            </a:pPr>
            <a:endParaRPr lang="en-US" sz="400" b="1" dirty="0" smtClean="0">
              <a:solidFill>
                <a:srgbClr val="002060"/>
              </a:solidFill>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
            </a:pPr>
            <a:r>
              <a:rPr lang="en-US" sz="1600" dirty="0" smtClean="0">
                <a:solidFill>
                  <a:srgbClr val="002060"/>
                </a:solidFill>
                <a:latin typeface="Arial" panose="020B0604020202020204" pitchFamily="34" charset="0"/>
                <a:cs typeface="Arial" panose="020B0604020202020204" pitchFamily="34" charset="0"/>
              </a:rPr>
              <a:t>Phase 1 – Analysis &amp; early </a:t>
            </a:r>
            <a:r>
              <a:rPr lang="en-US" sz="1600" dirty="0">
                <a:solidFill>
                  <a:srgbClr val="002060"/>
                </a:solidFill>
                <a:latin typeface="Arial" panose="020B0604020202020204" pitchFamily="34" charset="0"/>
                <a:cs typeface="Arial" panose="020B0604020202020204" pitchFamily="34" charset="0"/>
              </a:rPr>
              <a:t>d</a:t>
            </a:r>
            <a:r>
              <a:rPr lang="en-US" sz="1600" dirty="0" smtClean="0">
                <a:solidFill>
                  <a:srgbClr val="002060"/>
                </a:solidFill>
                <a:latin typeface="Arial" panose="020B0604020202020204" pitchFamily="34" charset="0"/>
                <a:cs typeface="Arial" panose="020B0604020202020204" pitchFamily="34" charset="0"/>
              </a:rPr>
              <a:t>esign</a:t>
            </a:r>
          </a:p>
          <a:p>
            <a:endParaRPr lang="en-US" sz="1200" dirty="0">
              <a:solidFill>
                <a:srgbClr val="002060"/>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q"/>
            </a:pPr>
            <a:r>
              <a:rPr lang="en-US" sz="1600" b="1" dirty="0">
                <a:solidFill>
                  <a:srgbClr val="002060"/>
                </a:solidFill>
                <a:latin typeface="Arial" panose="020B0604020202020204" pitchFamily="34" charset="0"/>
                <a:cs typeface="Arial" panose="020B0604020202020204" pitchFamily="34" charset="0"/>
              </a:rPr>
              <a:t>August 14 – County’s </a:t>
            </a:r>
            <a:r>
              <a:rPr lang="en-US" sz="1600" b="1" dirty="0" smtClean="0">
                <a:solidFill>
                  <a:srgbClr val="002060"/>
                </a:solidFill>
                <a:latin typeface="Arial" panose="020B0604020202020204" pitchFamily="34" charset="0"/>
                <a:cs typeface="Arial" panose="020B0604020202020204" pitchFamily="34" charset="0"/>
              </a:rPr>
              <a:t>project kick-off </a:t>
            </a:r>
            <a:r>
              <a:rPr lang="en-US" sz="1600" b="1" dirty="0">
                <a:solidFill>
                  <a:srgbClr val="002060"/>
                </a:solidFill>
                <a:latin typeface="Arial" panose="020B0604020202020204" pitchFamily="34" charset="0"/>
                <a:cs typeface="Arial" panose="020B0604020202020204" pitchFamily="34" charset="0"/>
              </a:rPr>
              <a:t>m</a:t>
            </a:r>
            <a:r>
              <a:rPr lang="en-US" sz="1600" b="1" dirty="0" smtClean="0">
                <a:solidFill>
                  <a:srgbClr val="002060"/>
                </a:solidFill>
                <a:latin typeface="Arial" panose="020B0604020202020204" pitchFamily="34" charset="0"/>
                <a:cs typeface="Arial" panose="020B0604020202020204" pitchFamily="34" charset="0"/>
              </a:rPr>
              <a:t>eeting </a:t>
            </a:r>
            <a:r>
              <a:rPr lang="en-US" sz="1600" b="1" dirty="0">
                <a:solidFill>
                  <a:srgbClr val="002060"/>
                </a:solidFill>
                <a:latin typeface="Arial" panose="020B0604020202020204" pitchFamily="34" charset="0"/>
                <a:cs typeface="Arial" panose="020B0604020202020204" pitchFamily="34" charset="0"/>
              </a:rPr>
              <a:t>with </a:t>
            </a:r>
            <a:r>
              <a:rPr lang="en-US" sz="1600" b="1" dirty="0" smtClean="0">
                <a:solidFill>
                  <a:srgbClr val="002060"/>
                </a:solidFill>
                <a:latin typeface="Arial" panose="020B0604020202020204" pitchFamily="34" charset="0"/>
                <a:cs typeface="Arial" panose="020B0604020202020204" pitchFamily="34" charset="0"/>
              </a:rPr>
              <a:t>Glosten</a:t>
            </a:r>
          </a:p>
          <a:p>
            <a:pPr marL="742950" lvl="1" indent="-285750">
              <a:buFont typeface="Wingdings" panose="05000000000000000000" pitchFamily="2" charset="2"/>
              <a:buChar char="v"/>
            </a:pPr>
            <a:endParaRPr lang="en-US" sz="400" b="1" dirty="0" smtClean="0">
              <a:solidFill>
                <a:srgbClr val="002060"/>
              </a:solidFill>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
            </a:pPr>
            <a:r>
              <a:rPr lang="en-US" sz="1600" dirty="0" smtClean="0">
                <a:solidFill>
                  <a:srgbClr val="002060"/>
                </a:solidFill>
                <a:latin typeface="Arial" panose="020B0604020202020204" pitchFamily="34" charset="0"/>
                <a:cs typeface="Arial" panose="020B0604020202020204" pitchFamily="34" charset="0"/>
              </a:rPr>
              <a:t>Concept design is underway</a:t>
            </a:r>
          </a:p>
        </p:txBody>
      </p:sp>
      <p:sp>
        <p:nvSpPr>
          <p:cNvPr id="9" name="TextBox 8"/>
          <p:cNvSpPr txBox="1"/>
          <p:nvPr/>
        </p:nvSpPr>
        <p:spPr>
          <a:xfrm>
            <a:off x="152402" y="936000"/>
            <a:ext cx="8242385" cy="369332"/>
          </a:xfrm>
          <a:prstGeom prst="rect">
            <a:avLst/>
          </a:prstGeom>
          <a:noFill/>
        </p:spPr>
        <p:txBody>
          <a:bodyPr wrap="none" rtlCol="0">
            <a:spAutoFit/>
          </a:bodyPr>
          <a:lstStyle/>
          <a:p>
            <a:r>
              <a:rPr lang="en-US" b="1" cap="all" dirty="0" smtClean="0">
                <a:solidFill>
                  <a:srgbClr val="002060"/>
                </a:solidFill>
                <a:latin typeface="Arial" panose="020B0604020202020204" pitchFamily="34" charset="0"/>
                <a:cs typeface="Arial" panose="020B0604020202020204" pitchFamily="34" charset="0"/>
              </a:rPr>
              <a:t>A Naval Architecture Firm Has Been Hired – Glosten, Seattle</a:t>
            </a:r>
            <a:endParaRPr lang="en-US" b="1" cap="all" dirty="0">
              <a:solidFill>
                <a:srgbClr val="002060"/>
              </a:solidFill>
              <a:latin typeface="Arial" panose="020B0604020202020204" pitchFamily="34" charset="0"/>
              <a:cs typeface="Arial" panose="020B0604020202020204" pitchFamily="34" charset="0"/>
            </a:endParaRPr>
          </a:p>
        </p:txBody>
      </p:sp>
      <p:pic>
        <p:nvPicPr>
          <p:cNvPr id="1029" name="Picture 5" descr="C:\Users\rrowe\AppData\Local\Microsoft\Windows\Temporary Internet Files\Content.Outlook\ZHE1P0XB\IMGP7071GF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4172704"/>
            <a:ext cx="5288244" cy="256769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600" y="4175244"/>
            <a:ext cx="3429000" cy="2565755"/>
          </a:xfrm>
          <a:prstGeom prst="rect">
            <a:avLst/>
          </a:prstGeom>
        </p:spPr>
      </p:pic>
    </p:spTree>
    <p:extLst>
      <p:ext uri="{BB962C8B-B14F-4D97-AF65-F5344CB8AC3E}">
        <p14:creationId xmlns:p14="http://schemas.microsoft.com/office/powerpoint/2010/main" val="2637527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28600"/>
            <a:ext cx="9144000" cy="400110"/>
          </a:xfrm>
          <a:prstGeom prst="rect">
            <a:avLst/>
          </a:prstGeom>
          <a:solidFill>
            <a:srgbClr val="002060"/>
          </a:solidFill>
        </p:spPr>
        <p:txBody>
          <a:bodyPr wrap="square" rtlCol="0">
            <a:spAutoFit/>
          </a:bodyPr>
          <a:lstStyle/>
          <a:p>
            <a:r>
              <a:rPr lang="en-US" sz="2000" b="1" cap="all" dirty="0" smtClean="0">
                <a:solidFill>
                  <a:schemeClr val="bg1"/>
                </a:solidFill>
                <a:latin typeface="Arial" panose="020B0604020202020204" pitchFamily="34" charset="0"/>
                <a:cs typeface="Arial" panose="020B0604020202020204" pitchFamily="34" charset="0"/>
              </a:rPr>
              <a:t>Project status - Phase 1 Scope of Work</a:t>
            </a:r>
            <a:endParaRPr lang="en-US" sz="2000" b="1" cap="all" dirty="0">
              <a:solidFill>
                <a:schemeClr val="bg1"/>
              </a:solidFill>
              <a:latin typeface="Arial" panose="020B0604020202020204" pitchFamily="34" charset="0"/>
              <a:cs typeface="Arial" panose="020B0604020202020204" pitchFamily="34" charset="0"/>
            </a:endParaRPr>
          </a:p>
        </p:txBody>
      </p:sp>
      <p:sp>
        <p:nvSpPr>
          <p:cNvPr id="10" name="AutoShape 39" descr="Image result for 3d double ended ferry"/>
          <p:cNvSpPr>
            <a:spLocks noChangeAspect="1" noChangeArrowheads="1"/>
          </p:cNvSpPr>
          <p:nvPr/>
        </p:nvSpPr>
        <p:spPr bwMode="auto">
          <a:xfrm>
            <a:off x="0"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41" descr="Image result for 3d double ended ferry"/>
          <p:cNvSpPr>
            <a:spLocks noChangeAspect="1" noChangeArrowheads="1"/>
          </p:cNvSpPr>
          <p:nvPr/>
        </p:nvSpPr>
        <p:spPr bwMode="auto">
          <a:xfrm>
            <a:off x="152400"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AutoShape 43" descr="Image result for 3d double ended ferry"/>
          <p:cNvSpPr>
            <a:spLocks noChangeAspect="1" noChangeArrowheads="1"/>
          </p:cNvSpPr>
          <p:nvPr/>
        </p:nvSpPr>
        <p:spPr bwMode="auto">
          <a:xfrm>
            <a:off x="304800"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AutoShape 45" descr="Image result for 3d double ended ferry"/>
          <p:cNvSpPr>
            <a:spLocks noChangeAspect="1" noChangeArrowheads="1"/>
          </p:cNvSpPr>
          <p:nvPr/>
        </p:nvSpPr>
        <p:spPr bwMode="auto">
          <a:xfrm>
            <a:off x="457200"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TextBox 5"/>
          <p:cNvSpPr txBox="1"/>
          <p:nvPr/>
        </p:nvSpPr>
        <p:spPr>
          <a:xfrm>
            <a:off x="228602" y="1143000"/>
            <a:ext cx="8686799" cy="5170646"/>
          </a:xfrm>
          <a:prstGeom prst="rect">
            <a:avLst/>
          </a:prstGeom>
          <a:noFill/>
        </p:spPr>
        <p:txBody>
          <a:bodyPr wrap="square" rtlCol="0">
            <a:spAutoFit/>
          </a:bodyPr>
          <a:lstStyle/>
          <a:p>
            <a:r>
              <a:rPr lang="en-US" sz="1600" b="1" dirty="0" smtClean="0">
                <a:solidFill>
                  <a:srgbClr val="002060"/>
                </a:solidFill>
                <a:latin typeface="Arial" panose="020B0604020202020204" pitchFamily="34" charset="0"/>
                <a:cs typeface="Arial" panose="020B0604020202020204" pitchFamily="34" charset="0"/>
              </a:rPr>
              <a:t>Contract Term:         </a:t>
            </a:r>
            <a:r>
              <a:rPr lang="en-US" sz="1600" dirty="0" smtClean="0">
                <a:solidFill>
                  <a:srgbClr val="002060"/>
                </a:solidFill>
                <a:latin typeface="Arial" panose="020B0604020202020204" pitchFamily="34" charset="0"/>
                <a:cs typeface="Arial" panose="020B0604020202020204" pitchFamily="34" charset="0"/>
              </a:rPr>
              <a:t>1 Year</a:t>
            </a:r>
          </a:p>
          <a:p>
            <a:endParaRPr lang="en-US" sz="400" b="1" dirty="0">
              <a:solidFill>
                <a:srgbClr val="002060"/>
              </a:solidFill>
              <a:latin typeface="Arial" panose="020B0604020202020204" pitchFamily="34" charset="0"/>
              <a:cs typeface="Arial" panose="020B0604020202020204" pitchFamily="34" charset="0"/>
            </a:endParaRPr>
          </a:p>
          <a:p>
            <a:r>
              <a:rPr lang="en-US" sz="1600" b="1" dirty="0" smtClean="0">
                <a:solidFill>
                  <a:srgbClr val="002060"/>
                </a:solidFill>
                <a:latin typeface="Arial" panose="020B0604020202020204" pitchFamily="34" charset="0"/>
                <a:cs typeface="Arial" panose="020B0604020202020204" pitchFamily="34" charset="0"/>
              </a:rPr>
              <a:t>Contract Amount:    </a:t>
            </a:r>
            <a:r>
              <a:rPr lang="en-US" sz="1600" dirty="0" smtClean="0">
                <a:solidFill>
                  <a:srgbClr val="002060"/>
                </a:solidFill>
                <a:latin typeface="Arial" panose="020B0604020202020204" pitchFamily="34" charset="0"/>
                <a:cs typeface="Arial" panose="020B0604020202020204" pitchFamily="34" charset="0"/>
              </a:rPr>
              <a:t>$513,742.35</a:t>
            </a:r>
          </a:p>
          <a:p>
            <a:endParaRPr lang="en-US" sz="400" b="1" dirty="0">
              <a:solidFill>
                <a:srgbClr val="002060"/>
              </a:solidFill>
              <a:latin typeface="Cambria" panose="02040503050406030204" pitchFamily="18" charset="0"/>
            </a:endParaRPr>
          </a:p>
          <a:p>
            <a:endParaRPr lang="en-US" sz="800" b="1" dirty="0" smtClean="0">
              <a:solidFill>
                <a:srgbClr val="002060"/>
              </a:solidFill>
              <a:latin typeface="Cambria" panose="02040503050406030204" pitchFamily="18" charset="0"/>
            </a:endParaRPr>
          </a:p>
          <a:p>
            <a:pPr marL="1200150" lvl="2" indent="-285750">
              <a:buFont typeface="Wingdings" panose="05000000000000000000" pitchFamily="2" charset="2"/>
              <a:buChar char="q"/>
            </a:pPr>
            <a:r>
              <a:rPr lang="en-US" sz="1600" b="1" dirty="0" smtClean="0">
                <a:solidFill>
                  <a:srgbClr val="002060"/>
                </a:solidFill>
                <a:latin typeface="Arial" panose="020B0604020202020204" pitchFamily="34" charset="0"/>
                <a:cs typeface="Arial" panose="020B0604020202020204" pitchFamily="34" charset="0"/>
              </a:rPr>
              <a:t>Phase </a:t>
            </a:r>
            <a:r>
              <a:rPr lang="en-US" sz="1600" b="1" dirty="0">
                <a:solidFill>
                  <a:srgbClr val="002060"/>
                </a:solidFill>
                <a:latin typeface="Arial" panose="020B0604020202020204" pitchFamily="34" charset="0"/>
                <a:cs typeface="Arial" panose="020B0604020202020204" pitchFamily="34" charset="0"/>
              </a:rPr>
              <a:t>1 </a:t>
            </a:r>
            <a:r>
              <a:rPr lang="en-US" sz="1600" b="1" dirty="0" smtClean="0">
                <a:solidFill>
                  <a:srgbClr val="002060"/>
                </a:solidFill>
                <a:latin typeface="Arial" panose="020B0604020202020204" pitchFamily="34" charset="0"/>
                <a:cs typeface="Arial" panose="020B0604020202020204" pitchFamily="34" charset="0"/>
              </a:rPr>
              <a:t>Tasks</a:t>
            </a:r>
            <a:endParaRPr lang="en-US" sz="1600" dirty="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endParaRPr lang="en-US" sz="800" dirty="0" smtClean="0">
              <a:solidFill>
                <a:srgbClr val="002060"/>
              </a:solidFill>
              <a:latin typeface="Arial" panose="020B0604020202020204" pitchFamily="34" charset="0"/>
              <a:cs typeface="Arial" panose="020B0604020202020204" pitchFamily="34" charset="0"/>
            </a:endParaRPr>
          </a:p>
          <a:p>
            <a:pPr marL="2114550" lvl="4" indent="-285750">
              <a:buFont typeface="Wingdings" panose="05000000000000000000" pitchFamily="2" charset="2"/>
              <a:buChar char="§"/>
            </a:pPr>
            <a:r>
              <a:rPr lang="en-US" sz="1600" dirty="0" smtClean="0">
                <a:solidFill>
                  <a:srgbClr val="002060"/>
                </a:solidFill>
                <a:latin typeface="Arial" panose="020B0604020202020204" pitchFamily="34" charset="0"/>
                <a:cs typeface="Arial" panose="020B0604020202020204" pitchFamily="34" charset="0"/>
              </a:rPr>
              <a:t>Design studies</a:t>
            </a:r>
          </a:p>
          <a:p>
            <a:pPr marL="2114550" lvl="4" indent="-285750">
              <a:buFont typeface="Wingdings" panose="05000000000000000000" pitchFamily="2" charset="2"/>
              <a:buChar char="§"/>
            </a:pPr>
            <a:endParaRPr lang="en-US" sz="800" dirty="0" smtClean="0">
              <a:solidFill>
                <a:srgbClr val="002060"/>
              </a:solidFill>
              <a:latin typeface="Arial" panose="020B0604020202020204" pitchFamily="34" charset="0"/>
              <a:cs typeface="Arial" panose="020B0604020202020204" pitchFamily="34" charset="0"/>
            </a:endParaRPr>
          </a:p>
          <a:p>
            <a:pPr marL="2114550" lvl="4" indent="-285750">
              <a:buFont typeface="Wingdings" panose="05000000000000000000" pitchFamily="2" charset="2"/>
              <a:buChar char="§"/>
            </a:pPr>
            <a:r>
              <a:rPr lang="en-US" sz="1600" dirty="0" smtClean="0">
                <a:solidFill>
                  <a:srgbClr val="002060"/>
                </a:solidFill>
                <a:latin typeface="Arial" panose="020B0604020202020204" pitchFamily="34" charset="0"/>
                <a:cs typeface="Arial" panose="020B0604020202020204" pitchFamily="34" charset="0"/>
              </a:rPr>
              <a:t>Concept design</a:t>
            </a:r>
          </a:p>
          <a:p>
            <a:pPr marL="285750" indent="-285750">
              <a:buFont typeface="Wingdings" panose="05000000000000000000" pitchFamily="2" charset="2"/>
              <a:buChar char="v"/>
            </a:pPr>
            <a:endParaRPr lang="en-US" sz="800" dirty="0">
              <a:solidFill>
                <a:srgbClr val="002060"/>
              </a:solidFill>
              <a:latin typeface="Arial" panose="020B0604020202020204" pitchFamily="34" charset="0"/>
              <a:cs typeface="Arial" panose="020B0604020202020204" pitchFamily="34" charset="0"/>
            </a:endParaRPr>
          </a:p>
          <a:p>
            <a:pPr marL="2114550" lvl="4" indent="-285750">
              <a:buFont typeface="Wingdings" panose="05000000000000000000" pitchFamily="2" charset="2"/>
              <a:buChar char="§"/>
            </a:pPr>
            <a:r>
              <a:rPr lang="en-US" sz="1600" dirty="0" smtClean="0">
                <a:solidFill>
                  <a:srgbClr val="002060"/>
                </a:solidFill>
                <a:latin typeface="Arial" panose="020B0604020202020204" pitchFamily="34" charset="0"/>
                <a:cs typeface="Arial" panose="020B0604020202020204" pitchFamily="34" charset="0"/>
              </a:rPr>
              <a:t>Preliminary design</a:t>
            </a:r>
          </a:p>
          <a:p>
            <a:pPr marL="285750" indent="-285750">
              <a:buFont typeface="Wingdings" panose="05000000000000000000" pitchFamily="2" charset="2"/>
              <a:buChar char="v"/>
            </a:pPr>
            <a:endParaRPr lang="en-US" sz="800" dirty="0">
              <a:solidFill>
                <a:srgbClr val="002060"/>
              </a:solidFill>
              <a:latin typeface="Arial" panose="020B0604020202020204" pitchFamily="34" charset="0"/>
              <a:cs typeface="Arial" panose="020B0604020202020204" pitchFamily="34" charset="0"/>
            </a:endParaRPr>
          </a:p>
          <a:p>
            <a:pPr marL="2114550" lvl="4" indent="-285750">
              <a:buFont typeface="Wingdings" panose="05000000000000000000" pitchFamily="2" charset="2"/>
              <a:buChar char="§"/>
            </a:pPr>
            <a:r>
              <a:rPr lang="en-US" sz="1600" dirty="0" smtClean="0">
                <a:solidFill>
                  <a:srgbClr val="002060"/>
                </a:solidFill>
                <a:latin typeface="Arial" panose="020B0604020202020204" pitchFamily="34" charset="0"/>
                <a:cs typeface="Arial" panose="020B0604020202020204" pitchFamily="34" charset="0"/>
              </a:rPr>
              <a:t>Funding </a:t>
            </a:r>
            <a:r>
              <a:rPr lang="en-US" sz="1600" dirty="0">
                <a:solidFill>
                  <a:srgbClr val="002060"/>
                </a:solidFill>
                <a:latin typeface="Arial" panose="020B0604020202020204" pitchFamily="34" charset="0"/>
                <a:cs typeface="Arial" panose="020B0604020202020204" pitchFamily="34" charset="0"/>
              </a:rPr>
              <a:t>s</a:t>
            </a:r>
            <a:r>
              <a:rPr lang="en-US" sz="1600" dirty="0" smtClean="0">
                <a:solidFill>
                  <a:srgbClr val="002060"/>
                </a:solidFill>
                <a:latin typeface="Arial" panose="020B0604020202020204" pitchFamily="34" charset="0"/>
                <a:cs typeface="Arial" panose="020B0604020202020204" pitchFamily="34" charset="0"/>
              </a:rPr>
              <a:t>upport</a:t>
            </a:r>
          </a:p>
          <a:p>
            <a:pPr lvl="1"/>
            <a:endParaRPr lang="en-US" dirty="0">
              <a:latin typeface="Cambria" panose="02040503050406030204" pitchFamily="18" charset="0"/>
            </a:endParaRPr>
          </a:p>
          <a:p>
            <a:pPr marL="1200150" lvl="2" indent="-285750">
              <a:buFont typeface="Wingdings" panose="05000000000000000000" pitchFamily="2" charset="2"/>
              <a:buChar char="q"/>
            </a:pPr>
            <a:r>
              <a:rPr lang="en-US" sz="1600" b="1" dirty="0" smtClean="0">
                <a:solidFill>
                  <a:srgbClr val="002060"/>
                </a:solidFill>
                <a:latin typeface="Arial" panose="020B0604020202020204" pitchFamily="34" charset="0"/>
                <a:cs typeface="Arial" panose="020B0604020202020204" pitchFamily="34" charset="0"/>
              </a:rPr>
              <a:t>Phase 1 Deliverables</a:t>
            </a:r>
          </a:p>
          <a:p>
            <a:endParaRPr lang="en-US" sz="800" b="1" dirty="0" smtClean="0">
              <a:solidFill>
                <a:srgbClr val="002060"/>
              </a:solidFill>
              <a:latin typeface="Cambria" panose="02040503050406030204" pitchFamily="18" charset="0"/>
            </a:endParaRPr>
          </a:p>
          <a:p>
            <a:pPr marL="2114550" lvl="4" indent="-285750">
              <a:buFont typeface="Wingdings" panose="05000000000000000000" pitchFamily="2" charset="2"/>
              <a:buChar char="§"/>
            </a:pPr>
            <a:r>
              <a:rPr lang="en-US" sz="1600" dirty="0" smtClean="0">
                <a:solidFill>
                  <a:srgbClr val="002060"/>
                </a:solidFill>
                <a:latin typeface="Arial" panose="020B0604020202020204" pitchFamily="34" charset="0"/>
                <a:cs typeface="Arial" panose="020B0604020202020204" pitchFamily="34" charset="0"/>
              </a:rPr>
              <a:t>Concept design report</a:t>
            </a:r>
          </a:p>
          <a:p>
            <a:pPr marL="1657350" lvl="3" indent="-285750">
              <a:buFont typeface="Wingdings" panose="05000000000000000000" pitchFamily="2" charset="2"/>
              <a:buChar char="v"/>
            </a:pPr>
            <a:endParaRPr lang="en-US" sz="800" dirty="0" smtClean="0">
              <a:solidFill>
                <a:srgbClr val="002060"/>
              </a:solidFill>
              <a:latin typeface="Arial" panose="020B0604020202020204" pitchFamily="34" charset="0"/>
              <a:cs typeface="Arial" panose="020B0604020202020204" pitchFamily="34" charset="0"/>
            </a:endParaRPr>
          </a:p>
          <a:p>
            <a:pPr marL="2114550" lvl="4" indent="-285750">
              <a:buFont typeface="Wingdings" panose="05000000000000000000" pitchFamily="2" charset="2"/>
              <a:buChar char="§"/>
            </a:pPr>
            <a:r>
              <a:rPr lang="en-US" sz="1600" dirty="0" smtClean="0">
                <a:solidFill>
                  <a:srgbClr val="002060"/>
                </a:solidFill>
                <a:latin typeface="Arial" panose="020B0604020202020204" pitchFamily="34" charset="0"/>
                <a:cs typeface="Arial" panose="020B0604020202020204" pitchFamily="34" charset="0"/>
              </a:rPr>
              <a:t>Preliminary design report</a:t>
            </a:r>
          </a:p>
          <a:p>
            <a:pPr marL="1657350" lvl="3" indent="-285750">
              <a:buFont typeface="Wingdings" panose="05000000000000000000" pitchFamily="2" charset="2"/>
              <a:buChar char="v"/>
            </a:pPr>
            <a:endParaRPr lang="en-US" sz="800" dirty="0" smtClean="0">
              <a:solidFill>
                <a:srgbClr val="002060"/>
              </a:solidFill>
              <a:latin typeface="Arial" panose="020B0604020202020204" pitchFamily="34" charset="0"/>
              <a:cs typeface="Arial" panose="020B0604020202020204" pitchFamily="34" charset="0"/>
            </a:endParaRPr>
          </a:p>
          <a:p>
            <a:pPr marL="2114550" lvl="4" indent="-285750">
              <a:buFont typeface="Wingdings" panose="05000000000000000000" pitchFamily="2" charset="2"/>
              <a:buChar char="§"/>
            </a:pPr>
            <a:r>
              <a:rPr lang="en-US" sz="1600" dirty="0" smtClean="0">
                <a:solidFill>
                  <a:srgbClr val="002060"/>
                </a:solidFill>
                <a:latin typeface="Arial" panose="020B0604020202020204" pitchFamily="34" charset="0"/>
                <a:cs typeface="Arial" panose="020B0604020202020204" pitchFamily="34" charset="0"/>
              </a:rPr>
              <a:t>General arrangement drawings</a:t>
            </a:r>
          </a:p>
          <a:p>
            <a:pPr marL="1657350" lvl="3" indent="-285750">
              <a:buFont typeface="Wingdings" panose="05000000000000000000" pitchFamily="2" charset="2"/>
              <a:buChar char="v"/>
            </a:pPr>
            <a:endParaRPr lang="en-US" sz="800" dirty="0" smtClean="0">
              <a:solidFill>
                <a:srgbClr val="002060"/>
              </a:solidFill>
              <a:latin typeface="Arial" panose="020B0604020202020204" pitchFamily="34" charset="0"/>
              <a:cs typeface="Arial" panose="020B0604020202020204" pitchFamily="34" charset="0"/>
            </a:endParaRPr>
          </a:p>
          <a:p>
            <a:pPr marL="2114550" lvl="4" indent="-285750">
              <a:buFont typeface="Wingdings" panose="05000000000000000000" pitchFamily="2" charset="2"/>
              <a:buChar char="§"/>
            </a:pPr>
            <a:r>
              <a:rPr lang="en-US" sz="1600" dirty="0" smtClean="0">
                <a:solidFill>
                  <a:srgbClr val="002060"/>
                </a:solidFill>
                <a:latin typeface="Arial" panose="020B0604020202020204" pitchFamily="34" charset="0"/>
                <a:cs typeface="Arial" panose="020B0604020202020204" pitchFamily="34" charset="0"/>
              </a:rPr>
              <a:t>Engineer’s cost estimate</a:t>
            </a:r>
          </a:p>
          <a:p>
            <a:pPr marL="1657350" lvl="3" indent="-285750">
              <a:buFont typeface="Wingdings" panose="05000000000000000000" pitchFamily="2" charset="2"/>
              <a:buChar char="v"/>
            </a:pPr>
            <a:endParaRPr lang="en-US" sz="1600" dirty="0" smtClean="0">
              <a:solidFill>
                <a:srgbClr val="002060"/>
              </a:solidFill>
              <a:latin typeface="Arial" panose="020B0604020202020204" pitchFamily="34" charset="0"/>
              <a:cs typeface="Arial" panose="020B0604020202020204" pitchFamily="34" charset="0"/>
            </a:endParaRPr>
          </a:p>
          <a:p>
            <a:r>
              <a:rPr lang="en-US" sz="1600" b="1" dirty="0" smtClean="0">
                <a:solidFill>
                  <a:srgbClr val="002060"/>
                </a:solidFill>
                <a:latin typeface="Arial" panose="020B0604020202020204" pitchFamily="34" charset="0"/>
                <a:cs typeface="Arial" panose="020B0604020202020204" pitchFamily="34" charset="0"/>
              </a:rPr>
              <a:t>Concept &amp; 30% Design Completion:  December 31, 2017</a:t>
            </a:r>
            <a:endParaRPr lang="en-US" sz="1600" b="1" dirty="0">
              <a:solidFill>
                <a:srgbClr val="002060"/>
              </a:solidFill>
              <a:latin typeface="Arial" panose="020B0604020202020204" pitchFamily="34" charset="0"/>
              <a:cs typeface="Arial" panose="020B0604020202020204" pitchFamily="34" charset="0"/>
            </a:endParaRPr>
          </a:p>
        </p:txBody>
      </p:sp>
      <p:pic>
        <p:nvPicPr>
          <p:cNvPr id="1027" name="Picture 3" descr="C:\Users\rrowe\AppData\Local\Microsoft\Windows\Temporary Internet Files\Content.IE5\WLT0JICF\14-06-enquet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219200"/>
            <a:ext cx="2286000" cy="351243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rrowe\AppData\Local\Microsoft\Windows\Temporary Internet Files\Content.IE5\0WT479ZJ\december_31st[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0" y="4724400"/>
            <a:ext cx="1447800" cy="1440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876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p:cNvCxnSpPr/>
          <p:nvPr/>
        </p:nvCxnSpPr>
        <p:spPr>
          <a:xfrm flipV="1">
            <a:off x="7734300" y="3886200"/>
            <a:ext cx="0" cy="99060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5681135" y="2667000"/>
            <a:ext cx="0" cy="99060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479799" y="3810000"/>
            <a:ext cx="0" cy="99060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0" y="228600"/>
            <a:ext cx="9144000" cy="400110"/>
          </a:xfrm>
          <a:prstGeom prst="rect">
            <a:avLst/>
          </a:prstGeom>
          <a:solidFill>
            <a:srgbClr val="002060"/>
          </a:solidFill>
        </p:spPr>
        <p:txBody>
          <a:bodyPr wrap="square" rtlCol="0">
            <a:spAutoFit/>
          </a:bodyPr>
          <a:lstStyle/>
          <a:p>
            <a:r>
              <a:rPr lang="en-US" sz="2000" b="1" cap="all" dirty="0" smtClean="0">
                <a:solidFill>
                  <a:schemeClr val="bg1"/>
                </a:solidFill>
                <a:latin typeface="Arial" panose="020B0604020202020204" pitchFamily="34" charset="0"/>
                <a:cs typeface="Arial" panose="020B0604020202020204" pitchFamily="34" charset="0"/>
              </a:rPr>
              <a:t>Estimated Timeline</a:t>
            </a:r>
            <a:r>
              <a:rPr lang="en-US" sz="2000" b="1" dirty="0" smtClean="0">
                <a:solidFill>
                  <a:srgbClr val="002060"/>
                </a:solidFill>
                <a:latin typeface="Arial" panose="020B0604020202020204" pitchFamily="34" charset="0"/>
                <a:cs typeface="Arial" panose="020B0604020202020204" pitchFamily="34" charset="0"/>
              </a:rPr>
              <a:t>:</a:t>
            </a:r>
            <a:endParaRPr lang="en-US" sz="2000" b="1" dirty="0">
              <a:solidFill>
                <a:srgbClr val="002060"/>
              </a:solidFill>
              <a:latin typeface="Arial" panose="020B0604020202020204" pitchFamily="34" charset="0"/>
              <a:cs typeface="Arial" panose="020B0604020202020204" pitchFamily="34" charset="0"/>
            </a:endParaRPr>
          </a:p>
        </p:txBody>
      </p:sp>
      <p:cxnSp>
        <p:nvCxnSpPr>
          <p:cNvPr id="6" name="Straight Connector 5"/>
          <p:cNvCxnSpPr/>
          <p:nvPr/>
        </p:nvCxnSpPr>
        <p:spPr>
          <a:xfrm>
            <a:off x="228600" y="3810000"/>
            <a:ext cx="8610600"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354666" y="2743200"/>
            <a:ext cx="0" cy="99060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838200" y="3617400"/>
            <a:ext cx="990600" cy="381000"/>
          </a:xfrm>
          <a:prstGeom prst="ellipse">
            <a:avLst/>
          </a:prstGeom>
          <a:solidFill>
            <a:schemeClr val="bg1">
              <a:lumMod val="75000"/>
            </a:scheme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2060"/>
                </a:solidFill>
                <a:latin typeface="Arial" panose="020B0604020202020204" pitchFamily="34" charset="0"/>
                <a:cs typeface="Arial" panose="020B0604020202020204" pitchFamily="34" charset="0"/>
              </a:rPr>
              <a:t>2017</a:t>
            </a:r>
            <a:endParaRPr lang="en-US" sz="1600" b="1" dirty="0">
              <a:solidFill>
                <a:srgbClr val="002060"/>
              </a:solidFill>
              <a:latin typeface="Arial" panose="020B0604020202020204" pitchFamily="34" charset="0"/>
              <a:cs typeface="Arial" panose="020B0604020202020204" pitchFamily="34" charset="0"/>
            </a:endParaRPr>
          </a:p>
        </p:txBody>
      </p:sp>
      <p:sp>
        <p:nvSpPr>
          <p:cNvPr id="14" name="Oval 13"/>
          <p:cNvSpPr/>
          <p:nvPr/>
        </p:nvSpPr>
        <p:spPr>
          <a:xfrm>
            <a:off x="7239000" y="3617400"/>
            <a:ext cx="990600" cy="381000"/>
          </a:xfrm>
          <a:prstGeom prst="ellipse">
            <a:avLst/>
          </a:prstGeom>
          <a:solidFill>
            <a:schemeClr val="bg1"/>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2060"/>
                </a:solidFill>
                <a:latin typeface="Cambria" panose="02040503050406030204" pitchFamily="18" charset="0"/>
              </a:rPr>
              <a:t>2020</a:t>
            </a:r>
            <a:endParaRPr lang="en-US" sz="1600" b="1" dirty="0">
              <a:solidFill>
                <a:srgbClr val="002060"/>
              </a:solidFill>
              <a:latin typeface="Cambria" panose="02040503050406030204" pitchFamily="18" charset="0"/>
            </a:endParaRPr>
          </a:p>
        </p:txBody>
      </p:sp>
      <p:sp>
        <p:nvSpPr>
          <p:cNvPr id="15" name="Oval 14"/>
          <p:cNvSpPr/>
          <p:nvPr/>
        </p:nvSpPr>
        <p:spPr>
          <a:xfrm>
            <a:off x="5181600" y="3617400"/>
            <a:ext cx="990600" cy="381000"/>
          </a:xfrm>
          <a:prstGeom prst="ellipse">
            <a:avLst/>
          </a:prstGeom>
          <a:solidFill>
            <a:srgbClr val="002060"/>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ambria" panose="02040503050406030204" pitchFamily="18" charset="0"/>
              </a:rPr>
              <a:t>2019</a:t>
            </a:r>
            <a:endParaRPr lang="en-US" sz="1600" b="1" dirty="0">
              <a:latin typeface="Cambria" panose="02040503050406030204" pitchFamily="18" charset="0"/>
            </a:endParaRPr>
          </a:p>
        </p:txBody>
      </p:sp>
      <p:sp>
        <p:nvSpPr>
          <p:cNvPr id="16" name="Oval 15"/>
          <p:cNvSpPr/>
          <p:nvPr/>
        </p:nvSpPr>
        <p:spPr>
          <a:xfrm>
            <a:off x="2971800" y="3617400"/>
            <a:ext cx="990600" cy="381000"/>
          </a:xfrm>
          <a:prstGeom prst="ellipse">
            <a:avLst/>
          </a:prstGeom>
          <a:solidFill>
            <a:srgbClr val="97D256"/>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2060"/>
                </a:solidFill>
                <a:latin typeface="Arial" panose="020B0604020202020204" pitchFamily="34" charset="0"/>
                <a:cs typeface="Arial" panose="020B0604020202020204" pitchFamily="34" charset="0"/>
              </a:rPr>
              <a:t>2018</a:t>
            </a:r>
            <a:endParaRPr lang="en-US" sz="1600" b="1" dirty="0">
              <a:solidFill>
                <a:srgbClr val="002060"/>
              </a:solidFill>
              <a:latin typeface="Arial" panose="020B0604020202020204" pitchFamily="34" charset="0"/>
              <a:cs typeface="Arial" panose="020B0604020202020204" pitchFamily="34" charset="0"/>
            </a:endParaRPr>
          </a:p>
        </p:txBody>
      </p:sp>
      <p:sp>
        <p:nvSpPr>
          <p:cNvPr id="25" name="TextBox 24"/>
          <p:cNvSpPr txBox="1"/>
          <p:nvPr/>
        </p:nvSpPr>
        <p:spPr>
          <a:xfrm>
            <a:off x="120899" y="1676400"/>
            <a:ext cx="2462533" cy="1077218"/>
          </a:xfrm>
          <a:prstGeom prst="rect">
            <a:avLst/>
          </a:prstGeom>
          <a:solidFill>
            <a:schemeClr val="bg1">
              <a:lumMod val="75000"/>
            </a:schemeClr>
          </a:solidFill>
          <a:ln w="25400">
            <a:solidFill>
              <a:srgbClr val="002060"/>
            </a:solidFill>
          </a:ln>
        </p:spPr>
        <p:txBody>
          <a:bodyPr wrap="none" rtlCol="0">
            <a:spAutoFit/>
          </a:bodyPr>
          <a:lstStyle/>
          <a:p>
            <a:pPr algn="ctr"/>
            <a:r>
              <a:rPr lang="en-US" sz="1600" b="1" dirty="0" smtClean="0">
                <a:solidFill>
                  <a:srgbClr val="002060"/>
                </a:solidFill>
                <a:latin typeface="Arial" panose="020B0604020202020204" pitchFamily="34" charset="0"/>
                <a:cs typeface="Arial" panose="020B0604020202020204" pitchFamily="34" charset="0"/>
              </a:rPr>
              <a:t>Design Studies</a:t>
            </a:r>
          </a:p>
          <a:p>
            <a:pPr algn="ctr"/>
            <a:r>
              <a:rPr lang="en-US" sz="1600" b="1" dirty="0" smtClean="0">
                <a:solidFill>
                  <a:srgbClr val="002060"/>
                </a:solidFill>
                <a:latin typeface="Arial" panose="020B0604020202020204" pitchFamily="34" charset="0"/>
                <a:cs typeface="Arial" panose="020B0604020202020204" pitchFamily="34" charset="0"/>
              </a:rPr>
              <a:t>Concept Design Report</a:t>
            </a:r>
          </a:p>
          <a:p>
            <a:pPr algn="ctr"/>
            <a:r>
              <a:rPr lang="en-US" sz="1600" b="1" dirty="0" smtClean="0">
                <a:solidFill>
                  <a:srgbClr val="002060"/>
                </a:solidFill>
                <a:latin typeface="Arial" panose="020B0604020202020204" pitchFamily="34" charset="0"/>
                <a:cs typeface="Arial" panose="020B0604020202020204" pitchFamily="34" charset="0"/>
              </a:rPr>
              <a:t>Preliminary Design</a:t>
            </a:r>
          </a:p>
          <a:p>
            <a:pPr algn="ctr"/>
            <a:r>
              <a:rPr lang="en-US" sz="1600" b="1" dirty="0" smtClean="0">
                <a:solidFill>
                  <a:srgbClr val="002060"/>
                </a:solidFill>
                <a:latin typeface="Arial" panose="020B0604020202020204" pitchFamily="34" charset="0"/>
                <a:cs typeface="Arial" panose="020B0604020202020204" pitchFamily="34" charset="0"/>
              </a:rPr>
              <a:t>Apply for Funding </a:t>
            </a:r>
            <a:endParaRPr lang="en-US" sz="1600" b="1" dirty="0">
              <a:solidFill>
                <a:srgbClr val="002060"/>
              </a:solidFill>
              <a:latin typeface="Arial" panose="020B0604020202020204" pitchFamily="34" charset="0"/>
              <a:cs typeface="Arial" panose="020B0604020202020204" pitchFamily="34" charset="0"/>
            </a:endParaRPr>
          </a:p>
        </p:txBody>
      </p:sp>
      <p:sp>
        <p:nvSpPr>
          <p:cNvPr id="26" name="TextBox 25"/>
          <p:cNvSpPr txBox="1"/>
          <p:nvPr/>
        </p:nvSpPr>
        <p:spPr>
          <a:xfrm>
            <a:off x="4252772" y="1676400"/>
            <a:ext cx="2863284" cy="1077218"/>
          </a:xfrm>
          <a:prstGeom prst="rect">
            <a:avLst/>
          </a:prstGeom>
          <a:solidFill>
            <a:srgbClr val="002060"/>
          </a:solidFill>
          <a:ln w="25400">
            <a:solidFill>
              <a:srgbClr val="002060"/>
            </a:solidFill>
          </a:ln>
        </p:spPr>
        <p:txBody>
          <a:bodyPr wrap="none" rtlCol="0">
            <a:spAutoFit/>
          </a:bodyPr>
          <a:lstStyle/>
          <a:p>
            <a:pPr algn="ctr"/>
            <a:r>
              <a:rPr lang="en-US" sz="1600" b="1" dirty="0" smtClean="0">
                <a:solidFill>
                  <a:schemeClr val="bg1"/>
                </a:solidFill>
                <a:latin typeface="Arial" panose="020B0604020202020204" pitchFamily="34" charset="0"/>
                <a:cs typeface="Arial" panose="020B0604020202020204" pitchFamily="34" charset="0"/>
              </a:rPr>
              <a:t>Funding Approved</a:t>
            </a:r>
          </a:p>
          <a:p>
            <a:pPr algn="ctr"/>
            <a:r>
              <a:rPr lang="en-US" sz="1600" b="1" dirty="0" smtClean="0">
                <a:solidFill>
                  <a:schemeClr val="bg1"/>
                </a:solidFill>
                <a:latin typeface="Arial" panose="020B0604020202020204" pitchFamily="34" charset="0"/>
                <a:cs typeface="Arial" panose="020B0604020202020204" pitchFamily="34" charset="0"/>
              </a:rPr>
              <a:t>Bidding Process</a:t>
            </a:r>
          </a:p>
          <a:p>
            <a:pPr algn="ctr"/>
            <a:r>
              <a:rPr lang="en-US" sz="1600" b="1" dirty="0" smtClean="0">
                <a:solidFill>
                  <a:schemeClr val="bg1"/>
                </a:solidFill>
                <a:latin typeface="Arial" panose="020B0604020202020204" pitchFamily="34" charset="0"/>
                <a:cs typeface="Arial" panose="020B0604020202020204" pitchFamily="34" charset="0"/>
              </a:rPr>
              <a:t>Shipyard Notice to Proceed</a:t>
            </a:r>
          </a:p>
          <a:p>
            <a:pPr algn="ctr"/>
            <a:r>
              <a:rPr lang="en-US" sz="1600" b="1" dirty="0" smtClean="0">
                <a:solidFill>
                  <a:schemeClr val="bg1"/>
                </a:solidFill>
                <a:latin typeface="Arial" panose="020B0604020202020204" pitchFamily="34" charset="0"/>
                <a:cs typeface="Arial" panose="020B0604020202020204" pitchFamily="34" charset="0"/>
              </a:rPr>
              <a:t>Construction Starts</a:t>
            </a:r>
            <a:endParaRPr lang="en-US" sz="1600" b="1" dirty="0">
              <a:solidFill>
                <a:schemeClr val="bg1"/>
              </a:solidFill>
              <a:latin typeface="Arial" panose="020B0604020202020204" pitchFamily="34" charset="0"/>
              <a:cs typeface="Arial" panose="020B0604020202020204" pitchFamily="34" charset="0"/>
            </a:endParaRPr>
          </a:p>
        </p:txBody>
      </p:sp>
      <p:sp>
        <p:nvSpPr>
          <p:cNvPr id="27" name="TextBox 26"/>
          <p:cNvSpPr txBox="1"/>
          <p:nvPr/>
        </p:nvSpPr>
        <p:spPr>
          <a:xfrm>
            <a:off x="2408928" y="4800600"/>
            <a:ext cx="2133918" cy="830997"/>
          </a:xfrm>
          <a:prstGeom prst="rect">
            <a:avLst/>
          </a:prstGeom>
          <a:solidFill>
            <a:srgbClr val="97D256"/>
          </a:solidFill>
          <a:ln w="25400">
            <a:solidFill>
              <a:srgbClr val="002060"/>
            </a:solidFill>
          </a:ln>
        </p:spPr>
        <p:txBody>
          <a:bodyPr wrap="none" rtlCol="0">
            <a:spAutoFit/>
          </a:bodyPr>
          <a:lstStyle/>
          <a:p>
            <a:pPr algn="ctr"/>
            <a:r>
              <a:rPr lang="en-US" sz="1600" b="1" dirty="0" smtClean="0">
                <a:solidFill>
                  <a:srgbClr val="002060"/>
                </a:solidFill>
                <a:latin typeface="Arial" panose="020B0604020202020204" pitchFamily="34" charset="0"/>
                <a:cs typeface="Arial" panose="020B0604020202020204" pitchFamily="34" charset="0"/>
              </a:rPr>
              <a:t>Regulatory Reviews</a:t>
            </a:r>
          </a:p>
          <a:p>
            <a:pPr algn="ctr"/>
            <a:r>
              <a:rPr lang="en-US" sz="1600" b="1" dirty="0" smtClean="0">
                <a:solidFill>
                  <a:srgbClr val="002060"/>
                </a:solidFill>
                <a:latin typeface="Arial" panose="020B0604020202020204" pitchFamily="34" charset="0"/>
                <a:cs typeface="Arial" panose="020B0604020202020204" pitchFamily="34" charset="0"/>
              </a:rPr>
              <a:t>Contract Design</a:t>
            </a:r>
          </a:p>
          <a:p>
            <a:pPr algn="ctr"/>
            <a:r>
              <a:rPr lang="en-US" sz="1600" b="1" dirty="0" smtClean="0">
                <a:solidFill>
                  <a:srgbClr val="002060"/>
                </a:solidFill>
                <a:latin typeface="Arial" panose="020B0604020202020204" pitchFamily="34" charset="0"/>
                <a:cs typeface="Arial" panose="020B0604020202020204" pitchFamily="34" charset="0"/>
              </a:rPr>
              <a:t>Funding Requests</a:t>
            </a:r>
            <a:endParaRPr lang="en-US" sz="1600" b="1" dirty="0">
              <a:solidFill>
                <a:srgbClr val="002060"/>
              </a:solidFill>
              <a:latin typeface="Arial" panose="020B0604020202020204" pitchFamily="34" charset="0"/>
              <a:cs typeface="Arial" panose="020B0604020202020204" pitchFamily="34" charset="0"/>
            </a:endParaRPr>
          </a:p>
        </p:txBody>
      </p:sp>
      <p:sp>
        <p:nvSpPr>
          <p:cNvPr id="28" name="TextBox 27"/>
          <p:cNvSpPr txBox="1"/>
          <p:nvPr/>
        </p:nvSpPr>
        <p:spPr>
          <a:xfrm>
            <a:off x="6591483" y="4800600"/>
            <a:ext cx="2305310" cy="1077218"/>
          </a:xfrm>
          <a:prstGeom prst="rect">
            <a:avLst/>
          </a:prstGeom>
          <a:solidFill>
            <a:schemeClr val="bg1"/>
          </a:solidFill>
          <a:ln w="25400">
            <a:solidFill>
              <a:srgbClr val="002060"/>
            </a:solidFill>
          </a:ln>
        </p:spPr>
        <p:txBody>
          <a:bodyPr wrap="none" rtlCol="0">
            <a:spAutoFit/>
          </a:bodyPr>
          <a:lstStyle/>
          <a:p>
            <a:pPr algn="ctr"/>
            <a:r>
              <a:rPr lang="en-US" sz="1600" b="1" dirty="0" smtClean="0">
                <a:solidFill>
                  <a:srgbClr val="002060"/>
                </a:solidFill>
                <a:latin typeface="Arial" panose="020B0604020202020204" pitchFamily="34" charset="0"/>
                <a:cs typeface="Arial" panose="020B0604020202020204" pitchFamily="34" charset="0"/>
              </a:rPr>
              <a:t>Construction</a:t>
            </a:r>
          </a:p>
          <a:p>
            <a:pPr algn="ctr"/>
            <a:r>
              <a:rPr lang="en-US" sz="1600" b="1" dirty="0" smtClean="0">
                <a:solidFill>
                  <a:srgbClr val="002060"/>
                </a:solidFill>
                <a:latin typeface="Arial" panose="020B0604020202020204" pitchFamily="34" charset="0"/>
                <a:cs typeface="Arial" panose="020B0604020202020204" pitchFamily="34" charset="0"/>
              </a:rPr>
              <a:t>Delivery</a:t>
            </a:r>
          </a:p>
          <a:p>
            <a:pPr algn="ctr"/>
            <a:r>
              <a:rPr lang="en-US" sz="1600" b="1" dirty="0" smtClean="0">
                <a:solidFill>
                  <a:srgbClr val="002060"/>
                </a:solidFill>
                <a:latin typeface="Arial" panose="020B0604020202020204" pitchFamily="34" charset="0"/>
                <a:cs typeface="Arial" panose="020B0604020202020204" pitchFamily="34" charset="0"/>
              </a:rPr>
              <a:t>Crew Training</a:t>
            </a:r>
          </a:p>
          <a:p>
            <a:pPr algn="ctr"/>
            <a:r>
              <a:rPr lang="en-US" sz="1600" b="1" dirty="0" smtClean="0">
                <a:solidFill>
                  <a:srgbClr val="002060"/>
                </a:solidFill>
                <a:latin typeface="Arial" panose="020B0604020202020204" pitchFamily="34" charset="0"/>
                <a:cs typeface="Arial" panose="020B0604020202020204" pitchFamily="34" charset="0"/>
              </a:rPr>
              <a:t>Vessel Enters Service</a:t>
            </a:r>
            <a:endParaRPr lang="en-US" sz="1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1618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400110"/>
          </a:xfrm>
          <a:prstGeom prst="rect">
            <a:avLst/>
          </a:prstGeom>
          <a:solidFill>
            <a:srgbClr val="002060"/>
          </a:solidFill>
        </p:spPr>
        <p:txBody>
          <a:bodyPr wrap="square" rtlCol="0">
            <a:spAutoFit/>
          </a:bodyPr>
          <a:lstStyle/>
          <a:p>
            <a:r>
              <a:rPr lang="en-US" sz="2000" b="1" cap="all" dirty="0" smtClean="0">
                <a:solidFill>
                  <a:schemeClr val="bg1"/>
                </a:solidFill>
                <a:latin typeface="Arial" panose="020B0604020202020204" pitchFamily="34" charset="0"/>
                <a:cs typeface="Arial" panose="020B0604020202020204" pitchFamily="34" charset="0"/>
              </a:rPr>
              <a:t>Project Funding </a:t>
            </a:r>
            <a:endParaRPr lang="en-US" sz="2000" b="1" cap="all"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228600" y="857601"/>
            <a:ext cx="8686800" cy="5786199"/>
          </a:xfrm>
          <a:prstGeom prst="rect">
            <a:avLst/>
          </a:prstGeom>
          <a:noFill/>
        </p:spPr>
        <p:txBody>
          <a:bodyPr wrap="square" rtlCol="0">
            <a:spAutoFit/>
          </a:bodyPr>
          <a:lstStyle/>
          <a:p>
            <a:pPr lvl="1"/>
            <a:r>
              <a:rPr lang="en-US" sz="1600" b="1" u="sng" dirty="0" smtClean="0">
                <a:solidFill>
                  <a:srgbClr val="002060"/>
                </a:solidFill>
                <a:latin typeface="Arial" panose="020B0604020202020204" pitchFamily="34" charset="0"/>
                <a:cs typeface="Arial" panose="020B0604020202020204" pitchFamily="34" charset="0"/>
              </a:rPr>
              <a:t>Year</a:t>
            </a:r>
            <a:r>
              <a:rPr lang="en-US" b="1" u="sng" dirty="0" smtClean="0">
                <a:solidFill>
                  <a:srgbClr val="002060"/>
                </a:solidFill>
                <a:latin typeface="Cambria" panose="02040503050406030204" pitchFamily="18" charset="0"/>
              </a:rPr>
              <a:t>______________     </a:t>
            </a:r>
            <a:r>
              <a:rPr lang="en-US" sz="1600" b="1" u="sng" dirty="0" smtClean="0">
                <a:solidFill>
                  <a:srgbClr val="002060"/>
                </a:solidFill>
                <a:latin typeface="Arial" panose="020B0604020202020204" pitchFamily="34" charset="0"/>
                <a:cs typeface="Arial" panose="020B0604020202020204" pitchFamily="34" charset="0"/>
              </a:rPr>
              <a:t>Agency/Program</a:t>
            </a:r>
            <a:r>
              <a:rPr lang="en-US" b="1" u="sng" dirty="0" smtClean="0">
                <a:solidFill>
                  <a:srgbClr val="002060"/>
                </a:solidFill>
                <a:latin typeface="Cambria" panose="02040503050406030204" pitchFamily="18" charset="0"/>
              </a:rPr>
              <a:t>___________________________________________</a:t>
            </a:r>
          </a:p>
          <a:p>
            <a:pPr lvl="1"/>
            <a:endParaRPr lang="en-US" sz="400" b="1" u="sng" dirty="0" smtClean="0">
              <a:solidFill>
                <a:srgbClr val="002060"/>
              </a:solidFill>
              <a:latin typeface="Cambria" panose="02040503050406030204" pitchFamily="18" charset="0"/>
            </a:endParaRPr>
          </a:p>
          <a:p>
            <a:pPr lvl="1"/>
            <a:r>
              <a:rPr lang="en-US" sz="1600" dirty="0" smtClean="0">
                <a:solidFill>
                  <a:srgbClr val="002060"/>
                </a:solidFill>
                <a:latin typeface="Arial" panose="020B0604020202020204" pitchFamily="34" charset="0"/>
                <a:cs typeface="Arial" panose="020B0604020202020204" pitchFamily="34" charset="0"/>
              </a:rPr>
              <a:t>2014 </a:t>
            </a:r>
            <a:r>
              <a:rPr lang="en-US" sz="1600" b="1" dirty="0" smtClean="0">
                <a:solidFill>
                  <a:srgbClr val="002060"/>
                </a:solidFill>
                <a:latin typeface="Arial" panose="020B0604020202020204" pitchFamily="34" charset="0"/>
                <a:cs typeface="Arial" panose="020B0604020202020204" pitchFamily="34" charset="0"/>
              </a:rPr>
              <a:t>	         </a:t>
            </a:r>
            <a:r>
              <a:rPr lang="en-US" sz="1600" dirty="0" smtClean="0">
                <a:solidFill>
                  <a:srgbClr val="002060"/>
                </a:solidFill>
                <a:latin typeface="Arial" panose="020B0604020202020204" pitchFamily="34" charset="0"/>
                <a:cs typeface="Arial" panose="020B0604020202020204" pitchFamily="34" charset="0"/>
              </a:rPr>
              <a:t>Puget Sound Clean Air Agency</a:t>
            </a:r>
          </a:p>
          <a:p>
            <a:pPr lvl="1"/>
            <a:endParaRPr lang="en-US" sz="1400" b="1" dirty="0" smtClean="0">
              <a:solidFill>
                <a:srgbClr val="002060"/>
              </a:solidFill>
              <a:latin typeface="Arial" panose="020B0604020202020204" pitchFamily="34" charset="0"/>
              <a:cs typeface="Arial" panose="020B0604020202020204" pitchFamily="34" charset="0"/>
            </a:endParaRPr>
          </a:p>
          <a:p>
            <a:pPr lvl="1"/>
            <a:r>
              <a:rPr lang="en-US" sz="1600" dirty="0" smtClean="0">
                <a:solidFill>
                  <a:srgbClr val="002060"/>
                </a:solidFill>
                <a:latin typeface="Arial" panose="020B0604020202020204" pitchFamily="34" charset="0"/>
                <a:cs typeface="Arial" panose="020B0604020202020204" pitchFamily="34" charset="0"/>
              </a:rPr>
              <a:t>2015	</a:t>
            </a:r>
            <a:r>
              <a:rPr lang="en-US" sz="1600" b="1" dirty="0" smtClean="0">
                <a:solidFill>
                  <a:srgbClr val="002060"/>
                </a:solidFill>
                <a:latin typeface="Arial" panose="020B0604020202020204" pitchFamily="34" charset="0"/>
                <a:cs typeface="Arial" panose="020B0604020202020204" pitchFamily="34" charset="0"/>
              </a:rPr>
              <a:t>         	         </a:t>
            </a:r>
            <a:r>
              <a:rPr lang="en-US" sz="1600" dirty="0" smtClean="0">
                <a:solidFill>
                  <a:srgbClr val="002060"/>
                </a:solidFill>
                <a:latin typeface="Arial" panose="020B0604020202020204" pitchFamily="34" charset="0"/>
                <a:cs typeface="Arial" panose="020B0604020202020204" pitchFamily="34" charset="0"/>
              </a:rPr>
              <a:t>Maritime Administration (MARAD)</a:t>
            </a:r>
            <a:endParaRPr lang="en-US" sz="1600" dirty="0">
              <a:solidFill>
                <a:srgbClr val="002060"/>
              </a:solidFill>
              <a:latin typeface="Arial" panose="020B0604020202020204" pitchFamily="34" charset="0"/>
              <a:cs typeface="Arial" panose="020B0604020202020204" pitchFamily="34" charset="0"/>
            </a:endParaRPr>
          </a:p>
          <a:p>
            <a:pPr lvl="2"/>
            <a:endParaRPr lang="en-US" sz="1400" b="1" dirty="0">
              <a:solidFill>
                <a:srgbClr val="002060"/>
              </a:solidFill>
              <a:latin typeface="Arial" panose="020B0604020202020204" pitchFamily="34" charset="0"/>
              <a:cs typeface="Arial" panose="020B0604020202020204" pitchFamily="34" charset="0"/>
            </a:endParaRPr>
          </a:p>
          <a:p>
            <a:pPr lvl="1"/>
            <a:r>
              <a:rPr lang="en-US" sz="1600" dirty="0" smtClean="0">
                <a:solidFill>
                  <a:srgbClr val="002060"/>
                </a:solidFill>
                <a:latin typeface="Arial" panose="020B0604020202020204" pitchFamily="34" charset="0"/>
                <a:cs typeface="Arial" panose="020B0604020202020204" pitchFamily="34" charset="0"/>
              </a:rPr>
              <a:t>2015</a:t>
            </a:r>
            <a:r>
              <a:rPr lang="en-US" sz="1600" b="1" dirty="0" smtClean="0">
                <a:solidFill>
                  <a:srgbClr val="002060"/>
                </a:solidFill>
                <a:latin typeface="Arial" panose="020B0604020202020204" pitchFamily="34" charset="0"/>
                <a:cs typeface="Arial" panose="020B0604020202020204" pitchFamily="34" charset="0"/>
              </a:rPr>
              <a:t>	                         </a:t>
            </a:r>
            <a:r>
              <a:rPr lang="en-US" sz="1600" dirty="0" smtClean="0">
                <a:solidFill>
                  <a:srgbClr val="002060"/>
                </a:solidFill>
                <a:latin typeface="Arial" panose="020B0604020202020204" pitchFamily="34" charset="0"/>
                <a:cs typeface="Arial" panose="020B0604020202020204" pitchFamily="34" charset="0"/>
              </a:rPr>
              <a:t>Build America – Transportation Investment Center</a:t>
            </a:r>
          </a:p>
          <a:p>
            <a:pPr lvl="2"/>
            <a:endParaRPr lang="en-US" sz="1400" b="1" dirty="0" smtClean="0">
              <a:solidFill>
                <a:srgbClr val="002060"/>
              </a:solidFill>
              <a:latin typeface="Arial" panose="020B0604020202020204" pitchFamily="34" charset="0"/>
              <a:cs typeface="Arial" panose="020B0604020202020204" pitchFamily="34" charset="0"/>
            </a:endParaRPr>
          </a:p>
          <a:p>
            <a:pPr lvl="1"/>
            <a:r>
              <a:rPr lang="en-US" sz="1600" dirty="0" smtClean="0">
                <a:solidFill>
                  <a:srgbClr val="002060"/>
                </a:solidFill>
                <a:latin typeface="Arial" panose="020B0604020202020204" pitchFamily="34" charset="0"/>
                <a:cs typeface="Arial" panose="020B0604020202020204" pitchFamily="34" charset="0"/>
              </a:rPr>
              <a:t>2016 </a:t>
            </a:r>
            <a:r>
              <a:rPr lang="en-US" sz="1600" b="1" dirty="0" smtClean="0">
                <a:solidFill>
                  <a:srgbClr val="002060"/>
                </a:solidFill>
                <a:latin typeface="Arial" panose="020B0604020202020204" pitchFamily="34" charset="0"/>
                <a:cs typeface="Arial" panose="020B0604020202020204" pitchFamily="34" charset="0"/>
              </a:rPr>
              <a:t>	         </a:t>
            </a:r>
            <a:r>
              <a:rPr lang="en-US" sz="1600" dirty="0" smtClean="0">
                <a:solidFill>
                  <a:srgbClr val="002060"/>
                </a:solidFill>
                <a:latin typeface="Arial" panose="020B0604020202020204" pitchFamily="34" charset="0"/>
                <a:cs typeface="Arial" panose="020B0604020202020204" pitchFamily="34" charset="0"/>
              </a:rPr>
              <a:t>Clean Energy Fund 2</a:t>
            </a:r>
          </a:p>
          <a:p>
            <a:pPr lvl="1"/>
            <a:endParaRPr lang="en-US" sz="1600" dirty="0" smtClean="0">
              <a:solidFill>
                <a:srgbClr val="002060"/>
              </a:solidFill>
              <a:latin typeface="Arial" panose="020B0604020202020204" pitchFamily="34" charset="0"/>
              <a:cs typeface="Arial" panose="020B0604020202020204" pitchFamily="34" charset="0"/>
            </a:endParaRPr>
          </a:p>
          <a:p>
            <a:pPr lvl="1"/>
            <a:r>
              <a:rPr lang="en-US" sz="1600" dirty="0" smtClean="0">
                <a:solidFill>
                  <a:srgbClr val="002060"/>
                </a:solidFill>
                <a:latin typeface="Arial" panose="020B0604020202020204" pitchFamily="34" charset="0"/>
                <a:cs typeface="Arial" panose="020B0604020202020204" pitchFamily="34" charset="0"/>
              </a:rPr>
              <a:t>2016		         Federal Transit Administration (FTA)</a:t>
            </a:r>
          </a:p>
          <a:p>
            <a:pPr marL="742950" lvl="1" indent="-285750">
              <a:buFont typeface="Wingdings" panose="05000000000000000000" pitchFamily="2" charset="2"/>
              <a:buChar char="v"/>
            </a:pPr>
            <a:endParaRPr lang="en-US" sz="1400" b="1" dirty="0">
              <a:solidFill>
                <a:srgbClr val="002060"/>
              </a:solidFill>
              <a:latin typeface="Arial" panose="020B0604020202020204" pitchFamily="34" charset="0"/>
              <a:cs typeface="Arial" panose="020B0604020202020204" pitchFamily="34" charset="0"/>
            </a:endParaRPr>
          </a:p>
          <a:p>
            <a:pPr lvl="1"/>
            <a:r>
              <a:rPr lang="en-US" sz="1600" dirty="0" smtClean="0">
                <a:solidFill>
                  <a:srgbClr val="002060"/>
                </a:solidFill>
                <a:latin typeface="Arial" panose="020B0604020202020204" pitchFamily="34" charset="0"/>
                <a:cs typeface="Arial" panose="020B0604020202020204" pitchFamily="34" charset="0"/>
              </a:rPr>
              <a:t>2017</a:t>
            </a:r>
            <a:r>
              <a:rPr lang="en-US" sz="1600" b="1" dirty="0" smtClean="0">
                <a:solidFill>
                  <a:srgbClr val="002060"/>
                </a:solidFill>
                <a:latin typeface="Arial" panose="020B0604020202020204" pitchFamily="34" charset="0"/>
                <a:cs typeface="Arial" panose="020B0604020202020204" pitchFamily="34" charset="0"/>
              </a:rPr>
              <a:t>	                         </a:t>
            </a:r>
            <a:r>
              <a:rPr lang="en-US" sz="1600" dirty="0" smtClean="0">
                <a:solidFill>
                  <a:srgbClr val="002060"/>
                </a:solidFill>
                <a:latin typeface="Arial" panose="020B0604020202020204" pitchFamily="34" charset="0"/>
                <a:cs typeface="Arial" panose="020B0604020202020204" pitchFamily="34" charset="0"/>
              </a:rPr>
              <a:t>Economic Development Grant</a:t>
            </a:r>
          </a:p>
          <a:p>
            <a:pPr marL="742950" lvl="1" indent="-285750">
              <a:buFont typeface="Wingdings" panose="05000000000000000000" pitchFamily="2" charset="2"/>
              <a:buChar char="v"/>
            </a:pPr>
            <a:endParaRPr lang="en-US" sz="1400" b="1" dirty="0">
              <a:solidFill>
                <a:srgbClr val="002060"/>
              </a:solidFill>
              <a:latin typeface="Arial" panose="020B0604020202020204" pitchFamily="34" charset="0"/>
              <a:cs typeface="Arial" panose="020B0604020202020204" pitchFamily="34" charset="0"/>
            </a:endParaRPr>
          </a:p>
          <a:p>
            <a:pPr lvl="1"/>
            <a:r>
              <a:rPr lang="en-US" sz="1600" dirty="0" smtClean="0">
                <a:solidFill>
                  <a:srgbClr val="002060"/>
                </a:solidFill>
                <a:latin typeface="Arial" panose="020B0604020202020204" pitchFamily="34" charset="0"/>
                <a:cs typeface="Arial" panose="020B0604020202020204" pitchFamily="34" charset="0"/>
              </a:rPr>
              <a:t>2017</a:t>
            </a:r>
            <a:r>
              <a:rPr lang="en-US" sz="1600" b="1" dirty="0" smtClean="0">
                <a:solidFill>
                  <a:srgbClr val="002060"/>
                </a:solidFill>
                <a:latin typeface="Arial" panose="020B0604020202020204" pitchFamily="34" charset="0"/>
                <a:cs typeface="Arial" panose="020B0604020202020204" pitchFamily="34" charset="0"/>
              </a:rPr>
              <a:t>	                         </a:t>
            </a:r>
            <a:r>
              <a:rPr lang="en-US" sz="1600" dirty="0" smtClean="0">
                <a:solidFill>
                  <a:srgbClr val="002060"/>
                </a:solidFill>
                <a:latin typeface="Arial" panose="020B0604020202020204" pitchFamily="34" charset="0"/>
                <a:cs typeface="Arial" panose="020B0604020202020204" pitchFamily="34" charset="0"/>
              </a:rPr>
              <a:t>EPA – Diesel Emissions Reduction Act (DERA) Program</a:t>
            </a:r>
            <a:endParaRPr lang="en-US" sz="1600" dirty="0">
              <a:solidFill>
                <a:srgbClr val="002060"/>
              </a:solidFill>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
            </a:pPr>
            <a:endParaRPr lang="en-US" sz="1400" b="1" dirty="0">
              <a:solidFill>
                <a:srgbClr val="002060"/>
              </a:solidFill>
              <a:latin typeface="Arial" panose="020B0604020202020204" pitchFamily="34" charset="0"/>
              <a:cs typeface="Arial" panose="020B0604020202020204" pitchFamily="34" charset="0"/>
            </a:endParaRPr>
          </a:p>
          <a:p>
            <a:pPr lvl="1"/>
            <a:r>
              <a:rPr lang="en-US" sz="1600" dirty="0" smtClean="0">
                <a:solidFill>
                  <a:srgbClr val="002060"/>
                </a:solidFill>
                <a:latin typeface="Arial" panose="020B0604020202020204" pitchFamily="34" charset="0"/>
                <a:cs typeface="Arial" panose="020B0604020202020204" pitchFamily="34" charset="0"/>
              </a:rPr>
              <a:t>2017</a:t>
            </a:r>
            <a:r>
              <a:rPr lang="en-US" sz="1600" b="1" dirty="0" smtClean="0">
                <a:solidFill>
                  <a:srgbClr val="002060"/>
                </a:solidFill>
                <a:latin typeface="Arial" panose="020B0604020202020204" pitchFamily="34" charset="0"/>
                <a:cs typeface="Arial" panose="020B0604020202020204" pitchFamily="34" charset="0"/>
              </a:rPr>
              <a:t>	                         </a:t>
            </a:r>
            <a:r>
              <a:rPr lang="en-US" sz="1600" dirty="0" smtClean="0">
                <a:solidFill>
                  <a:srgbClr val="002060"/>
                </a:solidFill>
                <a:latin typeface="Arial" panose="020B0604020202020204" pitchFamily="34" charset="0"/>
                <a:cs typeface="Arial" panose="020B0604020202020204" pitchFamily="34" charset="0"/>
              </a:rPr>
              <a:t>Surface Transportation Grant</a:t>
            </a:r>
          </a:p>
          <a:p>
            <a:pPr marL="742950" lvl="1" indent="-285750">
              <a:buFont typeface="Wingdings" panose="05000000000000000000" pitchFamily="2" charset="2"/>
              <a:buChar char="v"/>
            </a:pPr>
            <a:endParaRPr lang="en-US" sz="1400" b="1" dirty="0">
              <a:solidFill>
                <a:srgbClr val="002060"/>
              </a:solidFill>
              <a:latin typeface="Arial" panose="020B0604020202020204" pitchFamily="34" charset="0"/>
              <a:cs typeface="Arial" panose="020B0604020202020204" pitchFamily="34" charset="0"/>
            </a:endParaRPr>
          </a:p>
          <a:p>
            <a:pPr lvl="1"/>
            <a:r>
              <a:rPr lang="en-US" sz="1600" dirty="0" smtClean="0">
                <a:solidFill>
                  <a:srgbClr val="002060"/>
                </a:solidFill>
                <a:latin typeface="Arial" panose="020B0604020202020204" pitchFamily="34" charset="0"/>
                <a:cs typeface="Arial" panose="020B0604020202020204" pitchFamily="34" charset="0"/>
              </a:rPr>
              <a:t>2017</a:t>
            </a:r>
            <a:r>
              <a:rPr lang="en-US" sz="1600" b="1" dirty="0" smtClean="0">
                <a:solidFill>
                  <a:srgbClr val="002060"/>
                </a:solidFill>
                <a:latin typeface="Arial" panose="020B0604020202020204" pitchFamily="34" charset="0"/>
                <a:cs typeface="Arial" panose="020B0604020202020204" pitchFamily="34" charset="0"/>
              </a:rPr>
              <a:t>	                         </a:t>
            </a:r>
            <a:r>
              <a:rPr lang="en-US" sz="1600" dirty="0" smtClean="0">
                <a:solidFill>
                  <a:srgbClr val="002060"/>
                </a:solidFill>
                <a:latin typeface="Arial" panose="020B0604020202020204" pitchFamily="34" charset="0"/>
                <a:cs typeface="Arial" panose="020B0604020202020204" pitchFamily="34" charset="0"/>
              </a:rPr>
              <a:t>Volkswagen Settlement – Apply</a:t>
            </a:r>
          </a:p>
          <a:p>
            <a:pPr lvl="1"/>
            <a:endParaRPr lang="en-US" sz="1400" b="1" dirty="0" smtClean="0">
              <a:solidFill>
                <a:srgbClr val="002060"/>
              </a:solidFill>
              <a:latin typeface="Arial" panose="020B0604020202020204" pitchFamily="34" charset="0"/>
              <a:cs typeface="Arial" panose="020B0604020202020204" pitchFamily="34" charset="0"/>
            </a:endParaRPr>
          </a:p>
          <a:p>
            <a:pPr lvl="1"/>
            <a:r>
              <a:rPr lang="en-US" sz="1600" dirty="0" smtClean="0">
                <a:solidFill>
                  <a:srgbClr val="002060"/>
                </a:solidFill>
                <a:latin typeface="Arial" panose="020B0604020202020204" pitchFamily="34" charset="0"/>
                <a:cs typeface="Arial" panose="020B0604020202020204" pitchFamily="34" charset="0"/>
              </a:rPr>
              <a:t>2017	 </a:t>
            </a:r>
            <a:r>
              <a:rPr lang="en-US" sz="1600" b="1" dirty="0" smtClean="0">
                <a:solidFill>
                  <a:srgbClr val="002060"/>
                </a:solidFill>
                <a:latin typeface="Arial" panose="020B0604020202020204" pitchFamily="34" charset="0"/>
                <a:cs typeface="Arial" panose="020B0604020202020204" pitchFamily="34" charset="0"/>
              </a:rPr>
              <a:t>                        </a:t>
            </a:r>
            <a:r>
              <a:rPr lang="en-US" sz="1600" dirty="0" smtClean="0">
                <a:solidFill>
                  <a:srgbClr val="002060"/>
                </a:solidFill>
                <a:latin typeface="Arial" panose="020B0604020202020204" pitchFamily="34" charset="0"/>
                <a:cs typeface="Arial" panose="020B0604020202020204" pitchFamily="34" charset="0"/>
              </a:rPr>
              <a:t>Infrastructure for Rebuilding America (INFRA) – Apply</a:t>
            </a:r>
          </a:p>
          <a:p>
            <a:pPr marL="742950" lvl="1" indent="-285750">
              <a:buFont typeface="Wingdings" panose="05000000000000000000" pitchFamily="2" charset="2"/>
              <a:buChar char="v"/>
            </a:pPr>
            <a:endParaRPr lang="en-US" sz="1400" b="1" dirty="0">
              <a:solidFill>
                <a:srgbClr val="002060"/>
              </a:solidFill>
              <a:latin typeface="Arial" panose="020B0604020202020204" pitchFamily="34" charset="0"/>
              <a:cs typeface="Arial" panose="020B0604020202020204" pitchFamily="34" charset="0"/>
            </a:endParaRPr>
          </a:p>
          <a:p>
            <a:pPr lvl="1"/>
            <a:r>
              <a:rPr lang="en-US" sz="1600" dirty="0" smtClean="0">
                <a:solidFill>
                  <a:srgbClr val="002060"/>
                </a:solidFill>
                <a:latin typeface="Arial" panose="020B0604020202020204" pitchFamily="34" charset="0"/>
                <a:cs typeface="Arial" panose="020B0604020202020204" pitchFamily="34" charset="0"/>
              </a:rPr>
              <a:t>2017</a:t>
            </a:r>
            <a:r>
              <a:rPr lang="en-US" sz="1600" b="1" dirty="0" smtClean="0">
                <a:solidFill>
                  <a:srgbClr val="002060"/>
                </a:solidFill>
                <a:latin typeface="Arial" panose="020B0604020202020204" pitchFamily="34" charset="0"/>
                <a:cs typeface="Arial" panose="020B0604020202020204" pitchFamily="34" charset="0"/>
              </a:rPr>
              <a:t>	                         </a:t>
            </a:r>
            <a:r>
              <a:rPr lang="en-US" sz="1600" dirty="0" smtClean="0">
                <a:solidFill>
                  <a:srgbClr val="002060"/>
                </a:solidFill>
                <a:latin typeface="Arial" panose="020B0604020202020204" pitchFamily="34" charset="0"/>
                <a:cs typeface="Arial" panose="020B0604020202020204" pitchFamily="34" charset="0"/>
              </a:rPr>
              <a:t>Public Works Trust Fund – Apply if funded</a:t>
            </a:r>
          </a:p>
          <a:p>
            <a:pPr marL="742950" lvl="1" indent="-285750">
              <a:buFont typeface="Wingdings" panose="05000000000000000000" pitchFamily="2" charset="2"/>
              <a:buChar char="v"/>
            </a:pPr>
            <a:endParaRPr lang="en-US" sz="1400" b="1" dirty="0">
              <a:solidFill>
                <a:srgbClr val="002060"/>
              </a:solidFill>
              <a:latin typeface="Arial" panose="020B0604020202020204" pitchFamily="34" charset="0"/>
              <a:cs typeface="Arial" panose="020B0604020202020204" pitchFamily="34" charset="0"/>
            </a:endParaRPr>
          </a:p>
          <a:p>
            <a:pPr lvl="1"/>
            <a:r>
              <a:rPr lang="en-US" sz="1600" dirty="0" smtClean="0">
                <a:solidFill>
                  <a:srgbClr val="002060"/>
                </a:solidFill>
                <a:latin typeface="Arial" panose="020B0604020202020204" pitchFamily="34" charset="0"/>
                <a:cs typeface="Arial" panose="020B0604020202020204" pitchFamily="34" charset="0"/>
              </a:rPr>
              <a:t>2017</a:t>
            </a:r>
            <a:r>
              <a:rPr lang="en-US" sz="1600" b="1" dirty="0" smtClean="0">
                <a:solidFill>
                  <a:srgbClr val="002060"/>
                </a:solidFill>
                <a:latin typeface="Arial" panose="020B0604020202020204" pitchFamily="34" charset="0"/>
                <a:cs typeface="Arial" panose="020B0604020202020204" pitchFamily="34" charset="0"/>
              </a:rPr>
              <a:t> 	         </a:t>
            </a:r>
            <a:r>
              <a:rPr lang="en-US" sz="1600" dirty="0" smtClean="0">
                <a:solidFill>
                  <a:srgbClr val="002060"/>
                </a:solidFill>
                <a:latin typeface="Arial" panose="020B0604020202020204" pitchFamily="34" charset="0"/>
                <a:cs typeface="Arial" panose="020B0604020202020204" pitchFamily="34" charset="0"/>
              </a:rPr>
              <a:t>County Ferry Capital Improvement Program (CFCIP) – Apply</a:t>
            </a:r>
            <a:endParaRPr lang="en-US" sz="1600" dirty="0">
              <a:solidFill>
                <a:srgbClr val="002060"/>
              </a:solidFill>
              <a:latin typeface="Arial" panose="020B0604020202020204" pitchFamily="34" charset="0"/>
              <a:cs typeface="Arial" panose="020B0604020202020204" pitchFamily="34" charset="0"/>
            </a:endParaRPr>
          </a:p>
        </p:txBody>
      </p:sp>
      <p:pic>
        <p:nvPicPr>
          <p:cNvPr id="2052" name="Picture 4" descr="C:\Users\rrowe\AppData\Local\Microsoft\Windows\Temporary Internet Files\Content.IE5\WN2I1EQ4\jetxee-check-sign-and-cross-sign-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7378" y="1631233"/>
            <a:ext cx="268975" cy="27376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Users\rrowe\AppData\Local\Microsoft\Windows\Temporary Internet Files\Content.IE5\WN2I1EQ4\jetxee-check-sign-and-cross-sign-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7378" y="2549833"/>
            <a:ext cx="268975" cy="27376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rrowe\AppData\Local\Microsoft\Windows\Temporary Internet Files\Content.IE5\WN2I1EQ4\jetxee-check-sign-and-cross-sign-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7378" y="3028633"/>
            <a:ext cx="268975" cy="27376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Users\rrowe\AppData\Local\Microsoft\Windows\Temporary Internet Files\Content.IE5\WN2I1EQ4\jetxee-check-sign-and-cross-sign-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7378" y="3485833"/>
            <a:ext cx="268975" cy="27376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rrowe\AppData\Local\Microsoft\Windows\Temporary Internet Files\Content.IE5\WN2I1EQ4\jetxee-check-sign-and-cross-sign-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7378" y="3935833"/>
            <a:ext cx="268975" cy="27376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Users\rrowe\AppData\Local\Microsoft\Windows\Temporary Internet Files\Content.IE5\WN2I1EQ4\jetxee-check-sign-and-cross-sign-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7378" y="2081233"/>
            <a:ext cx="268975" cy="2737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rrowe\AppData\Local\Microsoft\Windows\Temporary Internet Files\Content.IE5\WN2I1EQ4\jetxee-check-sign-and-cross-sign-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7377" y="4400233"/>
            <a:ext cx="268975" cy="27376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rrowe\AppData\Local\Microsoft\Windows\Temporary Internet Files\Content.IE5\WN2I1EQ4\jetxee-check-sign-and-cross-sign-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7378" y="1181233"/>
            <a:ext cx="268975" cy="273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0941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400110"/>
          </a:xfrm>
          <a:prstGeom prst="rect">
            <a:avLst/>
          </a:prstGeom>
          <a:solidFill>
            <a:srgbClr val="002060"/>
          </a:solidFill>
        </p:spPr>
        <p:txBody>
          <a:bodyPr wrap="square" rtlCol="0">
            <a:spAutoFit/>
          </a:bodyPr>
          <a:lstStyle/>
          <a:p>
            <a:r>
              <a:rPr lang="en-US" sz="2000" b="1" cap="all" dirty="0" smtClean="0">
                <a:solidFill>
                  <a:schemeClr val="bg1"/>
                </a:solidFill>
                <a:latin typeface="Arial" panose="020B0604020202020204" pitchFamily="34" charset="0"/>
                <a:cs typeface="Arial" panose="020B0604020202020204" pitchFamily="34" charset="0"/>
              </a:rPr>
              <a:t>County Ferry Capital Improvement Program (CFCIP)</a:t>
            </a:r>
            <a:endParaRPr lang="en-US" sz="2000" b="1" cap="all"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152400" y="838200"/>
            <a:ext cx="8763000" cy="3908762"/>
          </a:xfrm>
          <a:prstGeom prst="rect">
            <a:avLst/>
          </a:prstGeom>
          <a:noFill/>
        </p:spPr>
        <p:txBody>
          <a:bodyPr wrap="square" rtlCol="0">
            <a:spAutoFit/>
          </a:bodyPr>
          <a:lstStyle/>
          <a:p>
            <a:r>
              <a:rPr lang="en-US" sz="1600" b="1" dirty="0" smtClean="0">
                <a:solidFill>
                  <a:srgbClr val="002060"/>
                </a:solidFill>
                <a:latin typeface="Arial" panose="020B0604020202020204" pitchFamily="34" charset="0"/>
                <a:cs typeface="Arial" panose="020B0604020202020204" pitchFamily="34" charset="0"/>
              </a:rPr>
              <a:t>Administered by CRAB (County Road Administration Board) - </a:t>
            </a:r>
            <a:r>
              <a:rPr lang="en-US" sz="1600" b="1" dirty="0">
                <a:solidFill>
                  <a:srgbClr val="002060"/>
                </a:solidFill>
                <a:latin typeface="Arial" panose="020B0604020202020204" pitchFamily="34" charset="0"/>
                <a:cs typeface="Arial" panose="020B0604020202020204" pitchFamily="34" charset="0"/>
              </a:rPr>
              <a:t>WAC 136-400</a:t>
            </a:r>
          </a:p>
          <a:p>
            <a:endParaRPr lang="en-US" sz="800" b="1" dirty="0">
              <a:solidFill>
                <a:srgbClr val="002060"/>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q"/>
            </a:pPr>
            <a:r>
              <a:rPr lang="en-US" sz="1600" b="1" dirty="0" smtClean="0">
                <a:solidFill>
                  <a:srgbClr val="002060"/>
                </a:solidFill>
                <a:latin typeface="Arial" panose="020B0604020202020204" pitchFamily="34" charset="0"/>
                <a:cs typeface="Arial" panose="020B0604020202020204" pitchFamily="34" charset="0"/>
              </a:rPr>
              <a:t>Eligible Counties</a:t>
            </a:r>
          </a:p>
          <a:p>
            <a:pPr marL="1200150" lvl="2" indent="-285750">
              <a:buFont typeface="Wingdings" panose="05000000000000000000" pitchFamily="2" charset="2"/>
              <a:buChar char="§"/>
            </a:pPr>
            <a:r>
              <a:rPr lang="en-US" sz="1600" dirty="0" smtClean="0">
                <a:solidFill>
                  <a:srgbClr val="002060"/>
                </a:solidFill>
                <a:latin typeface="Arial" panose="020B0604020202020204" pitchFamily="34" charset="0"/>
                <a:cs typeface="Arial" panose="020B0604020202020204" pitchFamily="34" charset="0"/>
              </a:rPr>
              <a:t>Pierce, Skagit, Wahkiakum &amp; Whatcom</a:t>
            </a:r>
          </a:p>
          <a:p>
            <a:pPr lvl="2"/>
            <a:endParaRPr lang="en-US" sz="1600" b="1" dirty="0">
              <a:solidFill>
                <a:srgbClr val="002060"/>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q"/>
            </a:pPr>
            <a:r>
              <a:rPr lang="en-US" sz="1600" b="1" dirty="0" smtClean="0">
                <a:solidFill>
                  <a:srgbClr val="002060"/>
                </a:solidFill>
                <a:latin typeface="Arial" panose="020B0604020202020204" pitchFamily="34" charset="0"/>
                <a:cs typeface="Arial" panose="020B0604020202020204" pitchFamily="34" charset="0"/>
              </a:rPr>
              <a:t>Eligible Projects</a:t>
            </a:r>
            <a:endParaRPr lang="en-US" sz="1600" b="1" dirty="0">
              <a:solidFill>
                <a:srgbClr val="002060"/>
              </a:solidFill>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
            </a:pPr>
            <a:r>
              <a:rPr lang="en-US" sz="1600" dirty="0" smtClean="0">
                <a:solidFill>
                  <a:srgbClr val="002060"/>
                </a:solidFill>
                <a:latin typeface="Arial" panose="020B0604020202020204" pitchFamily="34" charset="0"/>
                <a:cs typeface="Arial" panose="020B0604020202020204" pitchFamily="34" charset="0"/>
              </a:rPr>
              <a:t>Purchase of new vessels, vessel/facility refurbishment/replacement/improvement</a:t>
            </a:r>
          </a:p>
          <a:p>
            <a:pPr lvl="2"/>
            <a:endParaRPr lang="en-US" sz="1600" b="1" dirty="0">
              <a:solidFill>
                <a:srgbClr val="002060"/>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q"/>
            </a:pPr>
            <a:r>
              <a:rPr lang="en-US" sz="1600" b="1" dirty="0">
                <a:solidFill>
                  <a:srgbClr val="002060"/>
                </a:solidFill>
                <a:latin typeface="Arial" panose="020B0604020202020204" pitchFamily="34" charset="0"/>
                <a:cs typeface="Arial" panose="020B0604020202020204" pitchFamily="34" charset="0"/>
              </a:rPr>
              <a:t>Applications Due</a:t>
            </a:r>
          </a:p>
          <a:p>
            <a:pPr marL="1200150" lvl="2" indent="-285750">
              <a:buFont typeface="Wingdings" panose="05000000000000000000" pitchFamily="2" charset="2"/>
              <a:buChar char="§"/>
            </a:pPr>
            <a:r>
              <a:rPr lang="en-US" sz="1600" dirty="0">
                <a:solidFill>
                  <a:srgbClr val="002060"/>
                </a:solidFill>
                <a:latin typeface="Arial" panose="020B0604020202020204" pitchFamily="34" charset="0"/>
                <a:cs typeface="Arial" panose="020B0604020202020204" pitchFamily="34" charset="0"/>
              </a:rPr>
              <a:t>December 31, 2017</a:t>
            </a:r>
          </a:p>
          <a:p>
            <a:pPr marL="1200150" lvl="2" indent="-285750">
              <a:buFont typeface="Wingdings" panose="05000000000000000000" pitchFamily="2" charset="2"/>
              <a:buChar char="§"/>
            </a:pPr>
            <a:endParaRPr lang="en-US" sz="1600" b="1" dirty="0">
              <a:solidFill>
                <a:srgbClr val="002060"/>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q"/>
            </a:pPr>
            <a:r>
              <a:rPr lang="en-US" sz="1600" b="1" dirty="0">
                <a:solidFill>
                  <a:srgbClr val="002060"/>
                </a:solidFill>
                <a:latin typeface="Arial" panose="020B0604020202020204" pitchFamily="34" charset="0"/>
                <a:cs typeface="Arial" panose="020B0604020202020204" pitchFamily="34" charset="0"/>
              </a:rPr>
              <a:t>Maximum Award</a:t>
            </a:r>
          </a:p>
          <a:p>
            <a:pPr marL="1200150" lvl="2" indent="-285750">
              <a:buFont typeface="Wingdings" panose="05000000000000000000" pitchFamily="2" charset="2"/>
              <a:buChar char="§"/>
            </a:pPr>
            <a:r>
              <a:rPr lang="en-US" sz="1600" dirty="0">
                <a:solidFill>
                  <a:srgbClr val="002060"/>
                </a:solidFill>
                <a:latin typeface="Arial" panose="020B0604020202020204" pitchFamily="34" charset="0"/>
                <a:cs typeface="Arial" panose="020B0604020202020204" pitchFamily="34" charset="0"/>
              </a:rPr>
              <a:t>$10 </a:t>
            </a:r>
            <a:r>
              <a:rPr lang="en-US" sz="1600" dirty="0" smtClean="0">
                <a:solidFill>
                  <a:srgbClr val="002060"/>
                </a:solidFill>
                <a:latin typeface="Arial" panose="020B0604020202020204" pitchFamily="34" charset="0"/>
                <a:cs typeface="Arial" panose="020B0604020202020204" pitchFamily="34" charset="0"/>
              </a:rPr>
              <a:t>Million, ferry district requirement</a:t>
            </a:r>
            <a:endParaRPr lang="en-US" sz="1600" dirty="0">
              <a:solidFill>
                <a:srgbClr val="002060"/>
              </a:solidFill>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
            </a:pPr>
            <a:r>
              <a:rPr lang="en-US" sz="1600" dirty="0">
                <a:solidFill>
                  <a:srgbClr val="002060"/>
                </a:solidFill>
                <a:latin typeface="Arial" panose="020B0604020202020204" pitchFamily="34" charset="0"/>
                <a:cs typeface="Arial" panose="020B0604020202020204" pitchFamily="34" charset="0"/>
              </a:rPr>
              <a:t>Allocation is $500,000/year over a 20-year period</a:t>
            </a:r>
          </a:p>
          <a:p>
            <a:pPr marL="1200150" lvl="2" indent="-285750">
              <a:buFont typeface="Wingdings" panose="05000000000000000000" pitchFamily="2" charset="2"/>
              <a:buChar char="§"/>
            </a:pPr>
            <a:endParaRPr lang="en-US" sz="1600" dirty="0">
              <a:solidFill>
                <a:srgbClr val="002060"/>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q"/>
            </a:pPr>
            <a:r>
              <a:rPr lang="en-US" sz="1600" b="1" dirty="0">
                <a:solidFill>
                  <a:srgbClr val="002060"/>
                </a:solidFill>
                <a:latin typeface="Arial" panose="020B0604020202020204" pitchFamily="34" charset="0"/>
                <a:cs typeface="Arial" panose="020B0604020202020204" pitchFamily="34" charset="0"/>
              </a:rPr>
              <a:t>Project </a:t>
            </a:r>
            <a:r>
              <a:rPr lang="en-US" sz="1600" b="1" dirty="0" smtClean="0">
                <a:solidFill>
                  <a:srgbClr val="002060"/>
                </a:solidFill>
                <a:latin typeface="Arial" panose="020B0604020202020204" pitchFamily="34" charset="0"/>
                <a:cs typeface="Arial" panose="020B0604020202020204" pitchFamily="34" charset="0"/>
              </a:rPr>
              <a:t>Cost-Sharing</a:t>
            </a:r>
            <a:endParaRPr lang="en-US" sz="1600" b="1" dirty="0">
              <a:solidFill>
                <a:srgbClr val="002060"/>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4609080"/>
              </p:ext>
            </p:extLst>
          </p:nvPr>
        </p:nvGraphicFramePr>
        <p:xfrm>
          <a:off x="990600" y="4739640"/>
          <a:ext cx="7713134" cy="1678439"/>
        </p:xfrm>
        <a:graphic>
          <a:graphicData uri="http://schemas.openxmlformats.org/drawingml/2006/table">
            <a:tbl>
              <a:tblPr firstRow="1" firstCol="1" bandRow="1">
                <a:solidFill>
                  <a:schemeClr val="bg1"/>
                </a:solidFill>
                <a:tableStyleId>{5C22544A-7EE6-4342-B048-85BDC9FD1C3A}</a:tableStyleId>
              </a:tblPr>
              <a:tblGrid>
                <a:gridCol w="3293534"/>
                <a:gridCol w="1905000"/>
                <a:gridCol w="2514600"/>
              </a:tblGrid>
              <a:tr h="308832">
                <a:tc>
                  <a:txBody>
                    <a:bodyPr/>
                    <a:lstStyle/>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County Ferry District</a:t>
                      </a:r>
                      <a:endParaRPr lang="en-US" sz="15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County / </a:t>
                      </a:r>
                      <a:r>
                        <a:rPr lang="en-US" sz="1500" dirty="0" smtClean="0">
                          <a:effectLst/>
                          <a:latin typeface="Arial" panose="020B0604020202020204" pitchFamily="34" charset="0"/>
                          <a:cs typeface="Arial" panose="020B0604020202020204" pitchFamily="34" charset="0"/>
                        </a:rPr>
                        <a:t>Other</a:t>
                      </a:r>
                      <a:endParaRPr lang="en-US" sz="15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1500" dirty="0" smtClean="0">
                          <a:effectLst/>
                          <a:latin typeface="Arial" panose="020B0604020202020204" pitchFamily="34" charset="0"/>
                          <a:cs typeface="Arial" panose="020B0604020202020204" pitchFamily="34" charset="0"/>
                        </a:rPr>
                        <a:t>CFCIP</a:t>
                      </a:r>
                      <a:endParaRPr lang="en-US" sz="15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343411">
                <a:tc>
                  <a:txBody>
                    <a:bodyPr/>
                    <a:lstStyle/>
                    <a:p>
                      <a:pPr marL="0" marR="0" algn="ctr">
                        <a:spcBef>
                          <a:spcPts val="0"/>
                        </a:spcBef>
                        <a:spcAft>
                          <a:spcPts val="0"/>
                        </a:spcAft>
                      </a:pPr>
                      <a:r>
                        <a:rPr lang="en-US" sz="1500" b="0" dirty="0" smtClean="0">
                          <a:solidFill>
                            <a:srgbClr val="002060"/>
                          </a:solidFill>
                          <a:effectLst/>
                          <a:latin typeface="Arial" panose="020B0604020202020204" pitchFamily="34" charset="0"/>
                          <a:cs typeface="Arial" panose="020B0604020202020204" pitchFamily="34" charset="0"/>
                        </a:rPr>
                        <a:t>Greater</a:t>
                      </a:r>
                      <a:r>
                        <a:rPr lang="en-US" sz="1500" b="0" baseline="0" dirty="0" smtClean="0">
                          <a:solidFill>
                            <a:srgbClr val="002060"/>
                          </a:solidFill>
                          <a:effectLst/>
                          <a:latin typeface="Arial" panose="020B0604020202020204" pitchFamily="34" charset="0"/>
                          <a:cs typeface="Arial" panose="020B0604020202020204" pitchFamily="34" charset="0"/>
                        </a:rPr>
                        <a:t> than </a:t>
                      </a:r>
                      <a:r>
                        <a:rPr lang="en-US" sz="1500" b="0" dirty="0" smtClean="0">
                          <a:solidFill>
                            <a:srgbClr val="002060"/>
                          </a:solidFill>
                          <a:effectLst/>
                          <a:latin typeface="Arial" panose="020B0604020202020204" pitchFamily="34" charset="0"/>
                          <a:cs typeface="Arial" panose="020B0604020202020204" pitchFamily="34" charset="0"/>
                        </a:rPr>
                        <a:t>30%</a:t>
                      </a:r>
                      <a:endParaRPr lang="en-US" sz="1500" b="0" dirty="0">
                        <a:solidFill>
                          <a:srgbClr val="002060"/>
                        </a:solidFill>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500" dirty="0">
                          <a:solidFill>
                            <a:srgbClr val="002060"/>
                          </a:solidFill>
                          <a:effectLst/>
                          <a:latin typeface="Arial" panose="020B0604020202020204" pitchFamily="34" charset="0"/>
                          <a:cs typeface="Arial" panose="020B0604020202020204" pitchFamily="34" charset="0"/>
                        </a:rPr>
                        <a:t>0%</a:t>
                      </a:r>
                      <a:endParaRPr lang="en-US" sz="1500" dirty="0">
                        <a:solidFill>
                          <a:srgbClr val="002060"/>
                        </a:solidFill>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500" dirty="0" smtClean="0">
                          <a:solidFill>
                            <a:srgbClr val="002060"/>
                          </a:solidFill>
                          <a:effectLst/>
                          <a:latin typeface="Arial" panose="020B0604020202020204" pitchFamily="34" charset="0"/>
                          <a:cs typeface="Arial" panose="020B0604020202020204" pitchFamily="34" charset="0"/>
                        </a:rPr>
                        <a:t>Up to 70%</a:t>
                      </a:r>
                      <a:endParaRPr lang="en-US" sz="1500" dirty="0">
                        <a:solidFill>
                          <a:srgbClr val="002060"/>
                        </a:solidFill>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5264">
                <a:tc>
                  <a:txBody>
                    <a:bodyPr/>
                    <a:lstStyle/>
                    <a:p>
                      <a:pPr marL="0" marR="0" algn="ctr">
                        <a:spcBef>
                          <a:spcPts val="0"/>
                        </a:spcBef>
                        <a:spcAft>
                          <a:spcPts val="0"/>
                        </a:spcAft>
                      </a:pPr>
                      <a:r>
                        <a:rPr lang="en-US" sz="1500" b="0" dirty="0" smtClean="0">
                          <a:solidFill>
                            <a:srgbClr val="002060"/>
                          </a:solidFill>
                          <a:effectLst/>
                          <a:latin typeface="Arial" panose="020B0604020202020204" pitchFamily="34" charset="0"/>
                          <a:cs typeface="Arial" panose="020B0604020202020204" pitchFamily="34" charset="0"/>
                        </a:rPr>
                        <a:t>Greater</a:t>
                      </a:r>
                      <a:r>
                        <a:rPr lang="en-US" sz="1500" b="0" baseline="0" dirty="0" smtClean="0">
                          <a:solidFill>
                            <a:srgbClr val="002060"/>
                          </a:solidFill>
                          <a:effectLst/>
                          <a:latin typeface="Arial" panose="020B0604020202020204" pitchFamily="34" charset="0"/>
                          <a:cs typeface="Arial" panose="020B0604020202020204" pitchFamily="34" charset="0"/>
                        </a:rPr>
                        <a:t> than 5%, but less than or equal to </a:t>
                      </a:r>
                      <a:r>
                        <a:rPr lang="en-US" sz="1500" b="0" dirty="0" smtClean="0">
                          <a:solidFill>
                            <a:srgbClr val="002060"/>
                          </a:solidFill>
                          <a:effectLst/>
                          <a:latin typeface="Arial" panose="020B0604020202020204" pitchFamily="34" charset="0"/>
                          <a:cs typeface="Arial" panose="020B0604020202020204" pitchFamily="34" charset="0"/>
                        </a:rPr>
                        <a:t>30</a:t>
                      </a:r>
                      <a:r>
                        <a:rPr lang="en-US" sz="1500" b="0" dirty="0">
                          <a:solidFill>
                            <a:srgbClr val="002060"/>
                          </a:solidFill>
                          <a:effectLst/>
                          <a:latin typeface="Arial" panose="020B0604020202020204" pitchFamily="34" charset="0"/>
                          <a:cs typeface="Arial" panose="020B0604020202020204" pitchFamily="34" charset="0"/>
                        </a:rPr>
                        <a:t>%</a:t>
                      </a:r>
                      <a:endParaRPr lang="en-US" sz="1500" b="0" dirty="0">
                        <a:solidFill>
                          <a:srgbClr val="002060"/>
                        </a:solidFill>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500" dirty="0">
                          <a:solidFill>
                            <a:srgbClr val="002060"/>
                          </a:solidFill>
                          <a:effectLst/>
                          <a:latin typeface="Arial" panose="020B0604020202020204" pitchFamily="34" charset="0"/>
                          <a:cs typeface="Arial" panose="020B0604020202020204" pitchFamily="34" charset="0"/>
                        </a:rPr>
                        <a:t>20% minimum</a:t>
                      </a:r>
                      <a:endParaRPr lang="en-US" sz="1500" dirty="0">
                        <a:solidFill>
                          <a:srgbClr val="002060"/>
                        </a:solidFill>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500" dirty="0">
                          <a:solidFill>
                            <a:srgbClr val="002060"/>
                          </a:solidFill>
                          <a:effectLst/>
                          <a:latin typeface="Arial" panose="020B0604020202020204" pitchFamily="34" charset="0"/>
                          <a:cs typeface="Arial" panose="020B0604020202020204" pitchFamily="34" charset="0"/>
                        </a:rPr>
                        <a:t>Less than or equal to 50%</a:t>
                      </a:r>
                      <a:endParaRPr lang="en-US" sz="1500" dirty="0">
                        <a:solidFill>
                          <a:srgbClr val="002060"/>
                        </a:solidFill>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0">
                <a:tc>
                  <a:txBody>
                    <a:bodyPr/>
                    <a:lstStyle/>
                    <a:p>
                      <a:pPr marL="0" marR="0" algn="ctr">
                        <a:spcBef>
                          <a:spcPts val="0"/>
                        </a:spcBef>
                        <a:spcAft>
                          <a:spcPts val="0"/>
                        </a:spcAft>
                      </a:pPr>
                      <a:r>
                        <a:rPr lang="en-US" sz="1500" b="0" dirty="0" smtClean="0">
                          <a:solidFill>
                            <a:srgbClr val="002060"/>
                          </a:solidFill>
                          <a:effectLst/>
                          <a:latin typeface="Arial" panose="020B0604020202020204" pitchFamily="34" charset="0"/>
                          <a:cs typeface="Arial" panose="020B0604020202020204" pitchFamily="34" charset="0"/>
                        </a:rPr>
                        <a:t>Less than or equal to 5%</a:t>
                      </a:r>
                      <a:endParaRPr lang="en-US" sz="1500" b="0" dirty="0">
                        <a:solidFill>
                          <a:srgbClr val="002060"/>
                        </a:solidFill>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500" dirty="0" smtClean="0">
                          <a:solidFill>
                            <a:srgbClr val="002060"/>
                          </a:solidFill>
                          <a:effectLst/>
                          <a:latin typeface="Arial" panose="020B0604020202020204" pitchFamily="34" charset="0"/>
                          <a:cs typeface="Arial" panose="020B0604020202020204" pitchFamily="34" charset="0"/>
                        </a:rPr>
                        <a:t>70% </a:t>
                      </a:r>
                      <a:r>
                        <a:rPr lang="en-US" sz="1500" dirty="0">
                          <a:solidFill>
                            <a:srgbClr val="002060"/>
                          </a:solidFill>
                          <a:effectLst/>
                          <a:latin typeface="Arial" panose="020B0604020202020204" pitchFamily="34" charset="0"/>
                          <a:cs typeface="Arial" panose="020B0604020202020204" pitchFamily="34" charset="0"/>
                        </a:rPr>
                        <a:t>minimum</a:t>
                      </a:r>
                      <a:endParaRPr lang="en-US" sz="1500" dirty="0">
                        <a:solidFill>
                          <a:srgbClr val="002060"/>
                        </a:solidFill>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500" dirty="0">
                          <a:solidFill>
                            <a:srgbClr val="002060"/>
                          </a:solidFill>
                          <a:effectLst/>
                          <a:latin typeface="Arial" panose="020B0604020202020204" pitchFamily="34" charset="0"/>
                          <a:cs typeface="Arial" panose="020B0604020202020204" pitchFamily="34" charset="0"/>
                        </a:rPr>
                        <a:t>Less than or equal to 30%</a:t>
                      </a:r>
                      <a:endParaRPr lang="en-US" sz="1500" dirty="0">
                        <a:solidFill>
                          <a:srgbClr val="002060"/>
                        </a:solidFill>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2332">
                <a:tc>
                  <a:txBody>
                    <a:bodyPr/>
                    <a:lstStyle/>
                    <a:p>
                      <a:pPr marL="0" marR="0" algn="ctr">
                        <a:spcBef>
                          <a:spcPts val="0"/>
                        </a:spcBef>
                        <a:spcAft>
                          <a:spcPts val="0"/>
                        </a:spcAft>
                      </a:pPr>
                      <a:r>
                        <a:rPr lang="en-US" sz="1500" b="0" dirty="0">
                          <a:solidFill>
                            <a:srgbClr val="002060"/>
                          </a:solidFill>
                          <a:effectLst/>
                          <a:latin typeface="Arial" panose="020B0604020202020204" pitchFamily="34" charset="0"/>
                          <a:cs typeface="Arial" panose="020B0604020202020204" pitchFamily="34" charset="0"/>
                        </a:rPr>
                        <a:t>No District</a:t>
                      </a:r>
                      <a:endParaRPr lang="en-US" sz="1500" b="0" dirty="0">
                        <a:solidFill>
                          <a:srgbClr val="002060"/>
                        </a:solidFill>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500" dirty="0" smtClean="0">
                          <a:solidFill>
                            <a:srgbClr val="002060"/>
                          </a:solidFill>
                          <a:effectLst/>
                          <a:latin typeface="Arial" panose="020B0604020202020204" pitchFamily="34" charset="0"/>
                          <a:cs typeface="Arial" panose="020B0604020202020204" pitchFamily="34" charset="0"/>
                        </a:rPr>
                        <a:t>70% </a:t>
                      </a:r>
                      <a:r>
                        <a:rPr lang="en-US" sz="1500" dirty="0">
                          <a:solidFill>
                            <a:srgbClr val="002060"/>
                          </a:solidFill>
                          <a:effectLst/>
                          <a:latin typeface="Arial" panose="020B0604020202020204" pitchFamily="34" charset="0"/>
                          <a:cs typeface="Arial" panose="020B0604020202020204" pitchFamily="34" charset="0"/>
                        </a:rPr>
                        <a:t>minimum</a:t>
                      </a:r>
                      <a:endParaRPr lang="en-US" sz="1500" dirty="0">
                        <a:solidFill>
                          <a:srgbClr val="002060"/>
                        </a:solidFill>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500" dirty="0">
                          <a:solidFill>
                            <a:srgbClr val="002060"/>
                          </a:solidFill>
                          <a:effectLst/>
                          <a:latin typeface="Arial" panose="020B0604020202020204" pitchFamily="34" charset="0"/>
                          <a:cs typeface="Arial" panose="020B0604020202020204" pitchFamily="34" charset="0"/>
                        </a:rPr>
                        <a:t>Less than or equal to 30%</a:t>
                      </a:r>
                      <a:endParaRPr lang="en-US" sz="1500" dirty="0">
                        <a:solidFill>
                          <a:srgbClr val="002060"/>
                        </a:solidFill>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bl>
          </a:graphicData>
        </a:graphic>
      </p:graphicFrame>
    </p:spTree>
    <p:extLst>
      <p:ext uri="{BB962C8B-B14F-4D97-AF65-F5344CB8AC3E}">
        <p14:creationId xmlns:p14="http://schemas.microsoft.com/office/powerpoint/2010/main" val="33003489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400110"/>
          </a:xfrm>
          <a:prstGeom prst="rect">
            <a:avLst/>
          </a:prstGeom>
          <a:solidFill>
            <a:srgbClr val="002060"/>
          </a:solidFill>
        </p:spPr>
        <p:txBody>
          <a:bodyPr wrap="square" rtlCol="0">
            <a:spAutoFit/>
          </a:bodyPr>
          <a:lstStyle/>
          <a:p>
            <a:r>
              <a:rPr lang="en-US" sz="2000" b="1" cap="all" dirty="0" smtClean="0">
                <a:solidFill>
                  <a:schemeClr val="bg1"/>
                </a:solidFill>
                <a:latin typeface="Arial" panose="020B0604020202020204" pitchFamily="34" charset="0"/>
                <a:cs typeface="Arial" panose="020B0604020202020204" pitchFamily="34" charset="0"/>
              </a:rPr>
              <a:t>PROJECT Funding Sources</a:t>
            </a:r>
            <a:endParaRPr lang="en-US" sz="2000" b="1" cap="all"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152400" y="1219200"/>
            <a:ext cx="8763000" cy="4770537"/>
          </a:xfrm>
          <a:prstGeom prst="rect">
            <a:avLst/>
          </a:prstGeom>
          <a:noFill/>
        </p:spPr>
        <p:txBody>
          <a:bodyPr wrap="square" rtlCol="0">
            <a:spAutoFit/>
          </a:bodyPr>
          <a:lstStyle/>
          <a:p>
            <a:pPr marL="742950" lvl="1" indent="-285750">
              <a:buFont typeface="Wingdings" panose="05000000000000000000" pitchFamily="2" charset="2"/>
              <a:buChar char="q"/>
            </a:pPr>
            <a:r>
              <a:rPr lang="en-US" sz="1600" b="1" dirty="0" smtClean="0">
                <a:solidFill>
                  <a:srgbClr val="002060"/>
                </a:solidFill>
                <a:latin typeface="Arial" panose="020B0604020202020204" pitchFamily="34" charset="0"/>
                <a:cs typeface="Arial" panose="020B0604020202020204" pitchFamily="34" charset="0"/>
              </a:rPr>
              <a:t>Federal Highways Administration Ferry Boat Program (FBP)</a:t>
            </a:r>
          </a:p>
          <a:p>
            <a:pPr marL="742950" lvl="1" indent="-285750">
              <a:buFont typeface="Wingdings" panose="05000000000000000000" pitchFamily="2" charset="2"/>
              <a:buChar char="v"/>
            </a:pPr>
            <a:endParaRPr lang="en-US" sz="400" b="1" dirty="0">
              <a:solidFill>
                <a:srgbClr val="002060"/>
              </a:solidFill>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
            </a:pPr>
            <a:r>
              <a:rPr lang="en-US" sz="1600" dirty="0" smtClean="0">
                <a:solidFill>
                  <a:srgbClr val="002060"/>
                </a:solidFill>
                <a:latin typeface="Arial" panose="020B0604020202020204" pitchFamily="34" charset="0"/>
                <a:cs typeface="Arial" panose="020B0604020202020204" pitchFamily="34" charset="0"/>
              </a:rPr>
              <a:t>Formerly MAP-21</a:t>
            </a:r>
          </a:p>
          <a:p>
            <a:pPr marL="1200150" lvl="2" indent="-285750">
              <a:buFont typeface="Wingdings" panose="05000000000000000000" pitchFamily="2" charset="2"/>
              <a:buChar char="§"/>
            </a:pPr>
            <a:r>
              <a:rPr lang="en-US" sz="1600" dirty="0" smtClean="0">
                <a:solidFill>
                  <a:srgbClr val="002060"/>
                </a:solidFill>
                <a:latin typeface="Arial" panose="020B0604020202020204" pitchFamily="34" charset="0"/>
                <a:cs typeface="Arial" panose="020B0604020202020204" pitchFamily="34" charset="0"/>
              </a:rPr>
              <a:t>Skagit County estimated annual allocation - $300,000</a:t>
            </a:r>
          </a:p>
          <a:p>
            <a:pPr marL="742950" lvl="1" indent="-285750">
              <a:buFont typeface="Wingdings" panose="05000000000000000000" pitchFamily="2" charset="2"/>
              <a:buChar char="v"/>
            </a:pPr>
            <a:endParaRPr lang="en-US" sz="1200" b="1" dirty="0">
              <a:solidFill>
                <a:srgbClr val="002060"/>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q"/>
            </a:pPr>
            <a:r>
              <a:rPr lang="en-US" sz="1600" b="1" dirty="0" smtClean="0">
                <a:solidFill>
                  <a:srgbClr val="002060"/>
                </a:solidFill>
                <a:latin typeface="Arial" panose="020B0604020202020204" pitchFamily="34" charset="0"/>
                <a:cs typeface="Arial" panose="020B0604020202020204" pitchFamily="34" charset="0"/>
              </a:rPr>
              <a:t>County Bonds</a:t>
            </a:r>
          </a:p>
          <a:p>
            <a:pPr marL="742950" lvl="1" indent="-285750">
              <a:buFont typeface="Wingdings" panose="05000000000000000000" pitchFamily="2" charset="2"/>
              <a:buChar char="v"/>
            </a:pPr>
            <a:endParaRPr lang="en-US" sz="1200" b="1" dirty="0">
              <a:solidFill>
                <a:srgbClr val="002060"/>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q"/>
            </a:pPr>
            <a:r>
              <a:rPr lang="en-US" sz="1600" b="1" dirty="0" smtClean="0">
                <a:solidFill>
                  <a:srgbClr val="002060"/>
                </a:solidFill>
                <a:latin typeface="Arial" panose="020B0604020202020204" pitchFamily="34" charset="0"/>
                <a:cs typeface="Arial" panose="020B0604020202020204" pitchFamily="34" charset="0"/>
              </a:rPr>
              <a:t>County Ferry Capital Improvement Program (CRAB)</a:t>
            </a:r>
          </a:p>
          <a:p>
            <a:pPr marL="742950" lvl="1" indent="-285750">
              <a:buFont typeface="Wingdings" panose="05000000000000000000" pitchFamily="2" charset="2"/>
              <a:buChar char="v"/>
            </a:pPr>
            <a:endParaRPr lang="en-US" sz="400" b="1" dirty="0" smtClean="0">
              <a:solidFill>
                <a:srgbClr val="002060"/>
              </a:solidFill>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
            </a:pPr>
            <a:r>
              <a:rPr lang="en-US" sz="1600" dirty="0" smtClean="0">
                <a:solidFill>
                  <a:srgbClr val="002060"/>
                </a:solidFill>
                <a:latin typeface="Arial" panose="020B0604020202020204" pitchFamily="34" charset="0"/>
                <a:cs typeface="Arial" panose="020B0604020202020204" pitchFamily="34" charset="0"/>
              </a:rPr>
              <a:t>If approved in 2018</a:t>
            </a:r>
          </a:p>
          <a:p>
            <a:pPr marL="1200150" lvl="2" indent="-285750">
              <a:buFont typeface="Wingdings" panose="05000000000000000000" pitchFamily="2" charset="2"/>
              <a:buChar char="§"/>
            </a:pPr>
            <a:r>
              <a:rPr lang="en-US" sz="1600" dirty="0" smtClean="0">
                <a:solidFill>
                  <a:srgbClr val="002060"/>
                </a:solidFill>
                <a:latin typeface="Arial" panose="020B0604020202020204" pitchFamily="34" charset="0"/>
                <a:cs typeface="Arial" panose="020B0604020202020204" pitchFamily="34" charset="0"/>
              </a:rPr>
              <a:t>May only fund a portion of project</a:t>
            </a:r>
          </a:p>
          <a:p>
            <a:pPr marL="1200150" lvl="2" indent="-285750">
              <a:buFont typeface="Wingdings" panose="05000000000000000000" pitchFamily="2" charset="2"/>
              <a:buChar char="§"/>
            </a:pPr>
            <a:endParaRPr lang="en-US" sz="1200" b="1" dirty="0">
              <a:solidFill>
                <a:srgbClr val="002060"/>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q"/>
            </a:pPr>
            <a:r>
              <a:rPr lang="en-US" sz="1600" b="1" dirty="0" smtClean="0">
                <a:solidFill>
                  <a:srgbClr val="002060"/>
                </a:solidFill>
                <a:latin typeface="Arial" panose="020B0604020202020204" pitchFamily="34" charset="0"/>
                <a:cs typeface="Arial" panose="020B0604020202020204" pitchFamily="34" charset="0"/>
              </a:rPr>
              <a:t>Ferry District (CFCIP Requirement)</a:t>
            </a:r>
          </a:p>
          <a:p>
            <a:pPr marL="742950" lvl="1" indent="-285750">
              <a:buFont typeface="Wingdings" panose="05000000000000000000" pitchFamily="2" charset="2"/>
              <a:buChar char="v"/>
            </a:pPr>
            <a:endParaRPr lang="en-US" sz="400" b="1" dirty="0">
              <a:solidFill>
                <a:srgbClr val="002060"/>
              </a:solidFill>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
            </a:pPr>
            <a:r>
              <a:rPr lang="en-US" sz="1600" dirty="0" smtClean="0">
                <a:solidFill>
                  <a:srgbClr val="002060"/>
                </a:solidFill>
                <a:latin typeface="Arial" panose="020B0604020202020204" pitchFamily="34" charset="0"/>
                <a:cs typeface="Arial" panose="020B0604020202020204" pitchFamily="34" charset="0"/>
              </a:rPr>
              <a:t>Legislative approval required - Senate Bill 5403</a:t>
            </a:r>
          </a:p>
          <a:p>
            <a:pPr marL="1200150" lvl="2" indent="-285750">
              <a:buFont typeface="Wingdings" panose="05000000000000000000" pitchFamily="2" charset="2"/>
              <a:buChar char="§"/>
            </a:pPr>
            <a:endParaRPr lang="en-US" sz="1200" b="1" dirty="0">
              <a:solidFill>
                <a:srgbClr val="002060"/>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q"/>
            </a:pPr>
            <a:r>
              <a:rPr lang="en-US" sz="1600" b="1" dirty="0" smtClean="0">
                <a:solidFill>
                  <a:srgbClr val="002060"/>
                </a:solidFill>
                <a:latin typeface="Arial" panose="020B0604020202020204" pitchFamily="34" charset="0"/>
                <a:cs typeface="Arial" panose="020B0604020202020204" pitchFamily="34" charset="0"/>
              </a:rPr>
              <a:t>Ferry Fare Surcharge</a:t>
            </a:r>
          </a:p>
          <a:p>
            <a:pPr lvl="2"/>
            <a:endParaRPr lang="en-US" sz="1200" dirty="0">
              <a:solidFill>
                <a:srgbClr val="002060"/>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q"/>
            </a:pPr>
            <a:r>
              <a:rPr lang="en-US" sz="1600" b="1" dirty="0" smtClean="0">
                <a:solidFill>
                  <a:srgbClr val="002060"/>
                </a:solidFill>
                <a:latin typeface="Arial" panose="020B0604020202020204" pitchFamily="34" charset="0"/>
                <a:cs typeface="Arial" panose="020B0604020202020204" pitchFamily="34" charset="0"/>
              </a:rPr>
              <a:t>State Grants</a:t>
            </a:r>
          </a:p>
          <a:p>
            <a:pPr marL="742950" lvl="1" indent="-285750">
              <a:buFont typeface="Wingdings" panose="05000000000000000000" pitchFamily="2" charset="2"/>
              <a:buChar char="v"/>
            </a:pPr>
            <a:endParaRPr lang="en-US" sz="1200" b="1" dirty="0">
              <a:solidFill>
                <a:srgbClr val="002060"/>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q"/>
            </a:pPr>
            <a:r>
              <a:rPr lang="en-US" sz="1600" b="1" dirty="0" smtClean="0">
                <a:solidFill>
                  <a:srgbClr val="002060"/>
                </a:solidFill>
                <a:latin typeface="Arial" panose="020B0604020202020204" pitchFamily="34" charset="0"/>
                <a:cs typeface="Arial" panose="020B0604020202020204" pitchFamily="34" charset="0"/>
              </a:rPr>
              <a:t>Federal Grants</a:t>
            </a:r>
          </a:p>
          <a:p>
            <a:pPr lvl="1"/>
            <a:endParaRPr lang="en-US" sz="1200" b="1" dirty="0">
              <a:solidFill>
                <a:srgbClr val="002060"/>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q"/>
            </a:pPr>
            <a:r>
              <a:rPr lang="en-US" sz="1600" b="1" dirty="0" smtClean="0">
                <a:solidFill>
                  <a:srgbClr val="002060"/>
                </a:solidFill>
                <a:latin typeface="Arial" panose="020B0604020202020204" pitchFamily="34" charset="0"/>
                <a:cs typeface="Arial" panose="020B0604020202020204" pitchFamily="34" charset="0"/>
              </a:rPr>
              <a:t>Other (e.g., Mitigation Dollars)</a:t>
            </a:r>
          </a:p>
        </p:txBody>
      </p:sp>
      <p:pic>
        <p:nvPicPr>
          <p:cNvPr id="4110" name="Picture 14" descr="C:\Users\rrowe\AppData\Local\Microsoft\Windows\Temporary Internet Files\Content.IE5\LRS6O84U\money-clipart7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9135" y="4141141"/>
            <a:ext cx="2726267" cy="2488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7705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2844</TotalTime>
  <Words>2808</Words>
  <Application>Microsoft Office PowerPoint</Application>
  <PresentationFormat>On-screen Show (4:3)</PresentationFormat>
  <Paragraphs>373</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Skagit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Rowe</dc:creator>
  <cp:lastModifiedBy>Bronlea Mishler</cp:lastModifiedBy>
  <cp:revision>146</cp:revision>
  <cp:lastPrinted>2017-08-29T20:56:58Z</cp:lastPrinted>
  <dcterms:created xsi:type="dcterms:W3CDTF">2017-08-16T23:02:37Z</dcterms:created>
  <dcterms:modified xsi:type="dcterms:W3CDTF">2017-09-01T15:40:24Z</dcterms:modified>
</cp:coreProperties>
</file>